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81"/>
  </p:notesMasterIdLst>
  <p:sldIdLst>
    <p:sldId id="290" r:id="rId6"/>
    <p:sldId id="294" r:id="rId7"/>
    <p:sldId id="292" r:id="rId8"/>
    <p:sldId id="293" r:id="rId9"/>
    <p:sldId id="256" r:id="rId10"/>
    <p:sldId id="291" r:id="rId11"/>
    <p:sldId id="309" r:id="rId12"/>
    <p:sldId id="289" r:id="rId13"/>
    <p:sldId id="273" r:id="rId14"/>
    <p:sldId id="301" r:id="rId15"/>
    <p:sldId id="302" r:id="rId16"/>
    <p:sldId id="346" r:id="rId17"/>
    <p:sldId id="313" r:id="rId18"/>
    <p:sldId id="314" r:id="rId19"/>
    <p:sldId id="347" r:id="rId20"/>
    <p:sldId id="348" r:id="rId21"/>
    <p:sldId id="303" r:id="rId22"/>
    <p:sldId id="344" r:id="rId23"/>
    <p:sldId id="335" r:id="rId24"/>
    <p:sldId id="336" r:id="rId25"/>
    <p:sldId id="332" r:id="rId26"/>
    <p:sldId id="276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308" r:id="rId36"/>
    <p:sldId id="307" r:id="rId37"/>
    <p:sldId id="315" r:id="rId38"/>
    <p:sldId id="330" r:id="rId39"/>
    <p:sldId id="329" r:id="rId40"/>
    <p:sldId id="268" r:id="rId41"/>
    <p:sldId id="331" r:id="rId42"/>
    <p:sldId id="288" r:id="rId43"/>
    <p:sldId id="304" r:id="rId44"/>
    <p:sldId id="305" r:id="rId45"/>
    <p:sldId id="340" r:id="rId46"/>
    <p:sldId id="345" r:id="rId47"/>
    <p:sldId id="342" r:id="rId48"/>
    <p:sldId id="258" r:id="rId49"/>
    <p:sldId id="319" r:id="rId50"/>
    <p:sldId id="325" r:id="rId51"/>
    <p:sldId id="317" r:id="rId52"/>
    <p:sldId id="270" r:id="rId53"/>
    <p:sldId id="320" r:id="rId54"/>
    <p:sldId id="321" r:id="rId55"/>
    <p:sldId id="322" r:id="rId56"/>
    <p:sldId id="350" r:id="rId57"/>
    <p:sldId id="327" r:id="rId58"/>
    <p:sldId id="323" r:id="rId59"/>
    <p:sldId id="334" r:id="rId60"/>
    <p:sldId id="339" r:id="rId61"/>
    <p:sldId id="338" r:id="rId62"/>
    <p:sldId id="337" r:id="rId63"/>
    <p:sldId id="295" r:id="rId64"/>
    <p:sldId id="333" r:id="rId65"/>
    <p:sldId id="310" r:id="rId66"/>
    <p:sldId id="306" r:id="rId67"/>
    <p:sldId id="300" r:id="rId68"/>
    <p:sldId id="349" r:id="rId69"/>
    <p:sldId id="260" r:id="rId70"/>
    <p:sldId id="266" r:id="rId71"/>
    <p:sldId id="343" r:id="rId72"/>
    <p:sldId id="265" r:id="rId73"/>
    <p:sldId id="297" r:id="rId74"/>
    <p:sldId id="326" r:id="rId75"/>
    <p:sldId id="296" r:id="rId76"/>
    <p:sldId id="257" r:id="rId77"/>
    <p:sldId id="299" r:id="rId78"/>
    <p:sldId id="264" r:id="rId79"/>
    <p:sldId id="263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E23CE6-C1CA-46D5-8573-8229FAF30424}" v="16" dt="2023-10-02T01:02:48.9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heme" Target="theme/theme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notesMaster" Target="notesMasters/notesMaster1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61" Type="http://schemas.openxmlformats.org/officeDocument/2006/relationships/slide" Target="slides/slide56.xml"/><Relationship Id="rId8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066E45-B900-4BDB-9BBA-C05AE145200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47E535-5B95-4302-8838-DFAEFCE34F5A}">
      <dgm:prSet/>
      <dgm:spPr/>
      <dgm:t>
        <a:bodyPr/>
        <a:lstStyle/>
        <a:p>
          <a:r>
            <a:rPr lang="en-US"/>
            <a:t>Server Login</a:t>
          </a:r>
        </a:p>
      </dgm:t>
    </dgm:pt>
    <dgm:pt modelId="{581CDFDB-4A8A-4A05-AD97-46A464EF5D7D}" type="parTrans" cxnId="{EB1919EB-A248-414C-BE3D-9EBD2A240366}">
      <dgm:prSet/>
      <dgm:spPr/>
      <dgm:t>
        <a:bodyPr/>
        <a:lstStyle/>
        <a:p>
          <a:endParaRPr lang="en-US"/>
        </a:p>
      </dgm:t>
    </dgm:pt>
    <dgm:pt modelId="{3A918E2C-AB28-425B-9E07-2F7ACE503BE1}" type="sibTrans" cxnId="{EB1919EB-A248-414C-BE3D-9EBD2A240366}">
      <dgm:prSet/>
      <dgm:spPr/>
      <dgm:t>
        <a:bodyPr/>
        <a:lstStyle/>
        <a:p>
          <a:endParaRPr lang="en-US"/>
        </a:p>
      </dgm:t>
    </dgm:pt>
    <dgm:pt modelId="{9AE6B75C-59BF-4F73-BA6E-F05D2BBCE24F}">
      <dgm:prSet/>
      <dgm:spPr/>
      <dgm:t>
        <a:bodyPr/>
        <a:lstStyle/>
        <a:p>
          <a:r>
            <a:rPr lang="en-US"/>
            <a:t>Git pull</a:t>
          </a:r>
        </a:p>
      </dgm:t>
    </dgm:pt>
    <dgm:pt modelId="{05E0C6CB-DC00-44EF-8762-C77A2224E401}" type="parTrans" cxnId="{2BC3AAE7-2D08-4FA0-8394-8A59D6C7C094}">
      <dgm:prSet/>
      <dgm:spPr/>
      <dgm:t>
        <a:bodyPr/>
        <a:lstStyle/>
        <a:p>
          <a:endParaRPr lang="en-US"/>
        </a:p>
      </dgm:t>
    </dgm:pt>
    <dgm:pt modelId="{E1BC92B8-9F94-488A-B0DB-7C06EF213C1A}" type="sibTrans" cxnId="{2BC3AAE7-2D08-4FA0-8394-8A59D6C7C094}">
      <dgm:prSet/>
      <dgm:spPr/>
      <dgm:t>
        <a:bodyPr/>
        <a:lstStyle/>
        <a:p>
          <a:endParaRPr lang="en-US"/>
        </a:p>
      </dgm:t>
    </dgm:pt>
    <dgm:pt modelId="{8338087A-9284-4655-81B8-62CED59CB55E}">
      <dgm:prSet/>
      <dgm:spPr/>
      <dgm:t>
        <a:bodyPr/>
        <a:lstStyle/>
        <a:p>
          <a:r>
            <a:rPr lang="en-US"/>
            <a:t>Edit Code</a:t>
          </a:r>
        </a:p>
      </dgm:t>
    </dgm:pt>
    <dgm:pt modelId="{BF30467D-A0F0-4C54-8E89-B90725651792}" type="parTrans" cxnId="{88D8F819-CA53-41B8-AD55-FFEC83B2C71A}">
      <dgm:prSet/>
      <dgm:spPr/>
      <dgm:t>
        <a:bodyPr/>
        <a:lstStyle/>
        <a:p>
          <a:endParaRPr lang="en-US"/>
        </a:p>
      </dgm:t>
    </dgm:pt>
    <dgm:pt modelId="{9CAA093A-0989-4BD2-9349-B27080470632}" type="sibTrans" cxnId="{88D8F819-CA53-41B8-AD55-FFEC83B2C71A}">
      <dgm:prSet/>
      <dgm:spPr/>
      <dgm:t>
        <a:bodyPr/>
        <a:lstStyle/>
        <a:p>
          <a:endParaRPr lang="en-US"/>
        </a:p>
      </dgm:t>
    </dgm:pt>
    <dgm:pt modelId="{9979D059-BE1D-4406-A539-E60E9AE1CEB8}">
      <dgm:prSet/>
      <dgm:spPr/>
      <dgm:t>
        <a:bodyPr/>
        <a:lstStyle/>
        <a:p>
          <a:r>
            <a:rPr lang="en-US"/>
            <a:t>Run Terraform</a:t>
          </a:r>
        </a:p>
      </dgm:t>
    </dgm:pt>
    <dgm:pt modelId="{6164F39E-405E-470E-A9E5-4C008E5FFE07}" type="parTrans" cxnId="{FC037024-5C59-485E-A73B-63F2AB9255EA}">
      <dgm:prSet/>
      <dgm:spPr/>
      <dgm:t>
        <a:bodyPr/>
        <a:lstStyle/>
        <a:p>
          <a:endParaRPr lang="en-US"/>
        </a:p>
      </dgm:t>
    </dgm:pt>
    <dgm:pt modelId="{CAF703D1-614A-4DBC-BD9A-1963D2F0A1E2}" type="sibTrans" cxnId="{FC037024-5C59-485E-A73B-63F2AB9255EA}">
      <dgm:prSet/>
      <dgm:spPr/>
      <dgm:t>
        <a:bodyPr/>
        <a:lstStyle/>
        <a:p>
          <a:endParaRPr lang="en-US"/>
        </a:p>
      </dgm:t>
    </dgm:pt>
    <dgm:pt modelId="{A49B8817-EEC5-470B-8108-3B7DD97E72C4}" type="pres">
      <dgm:prSet presAssocID="{8F066E45-B900-4BDB-9BBA-C05AE145200E}" presName="root" presStyleCnt="0">
        <dgm:presLayoutVars>
          <dgm:dir/>
          <dgm:resizeHandles val="exact"/>
        </dgm:presLayoutVars>
      </dgm:prSet>
      <dgm:spPr/>
    </dgm:pt>
    <dgm:pt modelId="{5E7B1C31-17BF-45C1-AEE6-CB27A4773029}" type="pres">
      <dgm:prSet presAssocID="{F547E535-5B95-4302-8838-DFAEFCE34F5A}" presName="compNode" presStyleCnt="0"/>
      <dgm:spPr/>
    </dgm:pt>
    <dgm:pt modelId="{A9EEB984-5B08-44E7-B776-D51C2AE96F27}" type="pres">
      <dgm:prSet presAssocID="{F547E535-5B95-4302-8838-DFAEFCE34F5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99121CB-A5CE-43EA-9CFC-F63DBE54495C}" type="pres">
      <dgm:prSet presAssocID="{F547E535-5B95-4302-8838-DFAEFCE34F5A}" presName="spaceRect" presStyleCnt="0"/>
      <dgm:spPr/>
    </dgm:pt>
    <dgm:pt modelId="{DD1E9617-6F67-46D4-BC34-C882EAD58CC4}" type="pres">
      <dgm:prSet presAssocID="{F547E535-5B95-4302-8838-DFAEFCE34F5A}" presName="textRect" presStyleLbl="revTx" presStyleIdx="0" presStyleCnt="4">
        <dgm:presLayoutVars>
          <dgm:chMax val="1"/>
          <dgm:chPref val="1"/>
        </dgm:presLayoutVars>
      </dgm:prSet>
      <dgm:spPr/>
    </dgm:pt>
    <dgm:pt modelId="{5C81EA31-A241-4A3F-AED6-36E3031345AC}" type="pres">
      <dgm:prSet presAssocID="{3A918E2C-AB28-425B-9E07-2F7ACE503BE1}" presName="sibTrans" presStyleCnt="0"/>
      <dgm:spPr/>
    </dgm:pt>
    <dgm:pt modelId="{FFDBA28C-C633-4C6C-8BBF-4AAE606F5C6F}" type="pres">
      <dgm:prSet presAssocID="{9AE6B75C-59BF-4F73-BA6E-F05D2BBCE24F}" presName="compNode" presStyleCnt="0"/>
      <dgm:spPr/>
    </dgm:pt>
    <dgm:pt modelId="{973386C8-4692-4FD9-9D07-8230299B059C}" type="pres">
      <dgm:prSet presAssocID="{9AE6B75C-59BF-4F73-BA6E-F05D2BBCE24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561DA6B-4E1F-4024-9F27-A47424F0DDEE}" type="pres">
      <dgm:prSet presAssocID="{9AE6B75C-59BF-4F73-BA6E-F05D2BBCE24F}" presName="spaceRect" presStyleCnt="0"/>
      <dgm:spPr/>
    </dgm:pt>
    <dgm:pt modelId="{46FB9A53-01BD-4C48-A16B-8923613DFB0C}" type="pres">
      <dgm:prSet presAssocID="{9AE6B75C-59BF-4F73-BA6E-F05D2BBCE24F}" presName="textRect" presStyleLbl="revTx" presStyleIdx="1" presStyleCnt="4">
        <dgm:presLayoutVars>
          <dgm:chMax val="1"/>
          <dgm:chPref val="1"/>
        </dgm:presLayoutVars>
      </dgm:prSet>
      <dgm:spPr/>
    </dgm:pt>
    <dgm:pt modelId="{9F9063E2-F99E-424C-887C-874914F2C428}" type="pres">
      <dgm:prSet presAssocID="{E1BC92B8-9F94-488A-B0DB-7C06EF213C1A}" presName="sibTrans" presStyleCnt="0"/>
      <dgm:spPr/>
    </dgm:pt>
    <dgm:pt modelId="{14E38663-7057-4289-B7F4-258C13D59FB4}" type="pres">
      <dgm:prSet presAssocID="{8338087A-9284-4655-81B8-62CED59CB55E}" presName="compNode" presStyleCnt="0"/>
      <dgm:spPr/>
    </dgm:pt>
    <dgm:pt modelId="{811E6899-E93C-4397-9F2C-FE34ADE64A4E}" type="pres">
      <dgm:prSet presAssocID="{8338087A-9284-4655-81B8-62CED59CB55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4E4568CC-574E-4A26-9188-56AF72225AC6}" type="pres">
      <dgm:prSet presAssocID="{8338087A-9284-4655-81B8-62CED59CB55E}" presName="spaceRect" presStyleCnt="0"/>
      <dgm:spPr/>
    </dgm:pt>
    <dgm:pt modelId="{411ADB45-63A4-4DDA-A6C2-61C5470C5751}" type="pres">
      <dgm:prSet presAssocID="{8338087A-9284-4655-81B8-62CED59CB55E}" presName="textRect" presStyleLbl="revTx" presStyleIdx="2" presStyleCnt="4">
        <dgm:presLayoutVars>
          <dgm:chMax val="1"/>
          <dgm:chPref val="1"/>
        </dgm:presLayoutVars>
      </dgm:prSet>
      <dgm:spPr/>
    </dgm:pt>
    <dgm:pt modelId="{B1F2F1E7-4CA8-4083-BB3E-F8E56A657831}" type="pres">
      <dgm:prSet presAssocID="{9CAA093A-0989-4BD2-9349-B27080470632}" presName="sibTrans" presStyleCnt="0"/>
      <dgm:spPr/>
    </dgm:pt>
    <dgm:pt modelId="{6936A216-8484-455E-BCB6-CB772B254B66}" type="pres">
      <dgm:prSet presAssocID="{9979D059-BE1D-4406-A539-E60E9AE1CEB8}" presName="compNode" presStyleCnt="0"/>
      <dgm:spPr/>
    </dgm:pt>
    <dgm:pt modelId="{DC5E406B-08D9-480C-B00D-8B3CF7F81D41}" type="pres">
      <dgm:prSet presAssocID="{9979D059-BE1D-4406-A539-E60E9AE1CE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DA6A1B75-B080-4644-A56D-8176BA876332}" type="pres">
      <dgm:prSet presAssocID="{9979D059-BE1D-4406-A539-E60E9AE1CEB8}" presName="spaceRect" presStyleCnt="0"/>
      <dgm:spPr/>
    </dgm:pt>
    <dgm:pt modelId="{28AFECD7-7B85-4250-91CC-07CA078B3EC9}" type="pres">
      <dgm:prSet presAssocID="{9979D059-BE1D-4406-A539-E60E9AE1CEB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8D8F819-CA53-41B8-AD55-FFEC83B2C71A}" srcId="{8F066E45-B900-4BDB-9BBA-C05AE145200E}" destId="{8338087A-9284-4655-81B8-62CED59CB55E}" srcOrd="2" destOrd="0" parTransId="{BF30467D-A0F0-4C54-8E89-B90725651792}" sibTransId="{9CAA093A-0989-4BD2-9349-B27080470632}"/>
    <dgm:cxn modelId="{FC037024-5C59-485E-A73B-63F2AB9255EA}" srcId="{8F066E45-B900-4BDB-9BBA-C05AE145200E}" destId="{9979D059-BE1D-4406-A539-E60E9AE1CEB8}" srcOrd="3" destOrd="0" parTransId="{6164F39E-405E-470E-A9E5-4C008E5FFE07}" sibTransId="{CAF703D1-614A-4DBC-BD9A-1963D2F0A1E2}"/>
    <dgm:cxn modelId="{A6369761-18EA-48BE-9F31-C06419166953}" type="presOf" srcId="{F547E535-5B95-4302-8838-DFAEFCE34F5A}" destId="{DD1E9617-6F67-46D4-BC34-C882EAD58CC4}" srcOrd="0" destOrd="0" presId="urn:microsoft.com/office/officeart/2018/2/layout/IconLabelList"/>
    <dgm:cxn modelId="{F6549D54-4833-440E-B03C-A5E9DAE94267}" type="presOf" srcId="{9979D059-BE1D-4406-A539-E60E9AE1CEB8}" destId="{28AFECD7-7B85-4250-91CC-07CA078B3EC9}" srcOrd="0" destOrd="0" presId="urn:microsoft.com/office/officeart/2018/2/layout/IconLabelList"/>
    <dgm:cxn modelId="{2E58F77F-86E4-43C2-AC2C-060CEF8C43F2}" type="presOf" srcId="{8338087A-9284-4655-81B8-62CED59CB55E}" destId="{411ADB45-63A4-4DDA-A6C2-61C5470C5751}" srcOrd="0" destOrd="0" presId="urn:microsoft.com/office/officeart/2018/2/layout/IconLabelList"/>
    <dgm:cxn modelId="{B6B86EA4-126E-4E32-8105-01593AF270D5}" type="presOf" srcId="{8F066E45-B900-4BDB-9BBA-C05AE145200E}" destId="{A49B8817-EEC5-470B-8108-3B7DD97E72C4}" srcOrd="0" destOrd="0" presId="urn:microsoft.com/office/officeart/2018/2/layout/IconLabelList"/>
    <dgm:cxn modelId="{99815EB5-F14E-40F2-9AA1-5FC51F7D3FE6}" type="presOf" srcId="{9AE6B75C-59BF-4F73-BA6E-F05D2BBCE24F}" destId="{46FB9A53-01BD-4C48-A16B-8923613DFB0C}" srcOrd="0" destOrd="0" presId="urn:microsoft.com/office/officeart/2018/2/layout/IconLabelList"/>
    <dgm:cxn modelId="{2BC3AAE7-2D08-4FA0-8394-8A59D6C7C094}" srcId="{8F066E45-B900-4BDB-9BBA-C05AE145200E}" destId="{9AE6B75C-59BF-4F73-BA6E-F05D2BBCE24F}" srcOrd="1" destOrd="0" parTransId="{05E0C6CB-DC00-44EF-8762-C77A2224E401}" sibTransId="{E1BC92B8-9F94-488A-B0DB-7C06EF213C1A}"/>
    <dgm:cxn modelId="{EB1919EB-A248-414C-BE3D-9EBD2A240366}" srcId="{8F066E45-B900-4BDB-9BBA-C05AE145200E}" destId="{F547E535-5B95-4302-8838-DFAEFCE34F5A}" srcOrd="0" destOrd="0" parTransId="{581CDFDB-4A8A-4A05-AD97-46A464EF5D7D}" sibTransId="{3A918E2C-AB28-425B-9E07-2F7ACE503BE1}"/>
    <dgm:cxn modelId="{FE3213D7-A63E-4225-81B0-3C695C645030}" type="presParOf" srcId="{A49B8817-EEC5-470B-8108-3B7DD97E72C4}" destId="{5E7B1C31-17BF-45C1-AEE6-CB27A4773029}" srcOrd="0" destOrd="0" presId="urn:microsoft.com/office/officeart/2018/2/layout/IconLabelList"/>
    <dgm:cxn modelId="{40B8E006-6CBB-43A3-8169-2165D2E7176F}" type="presParOf" srcId="{5E7B1C31-17BF-45C1-AEE6-CB27A4773029}" destId="{A9EEB984-5B08-44E7-B776-D51C2AE96F27}" srcOrd="0" destOrd="0" presId="urn:microsoft.com/office/officeart/2018/2/layout/IconLabelList"/>
    <dgm:cxn modelId="{BD180BE5-FFEF-4BFC-9768-441547F8C286}" type="presParOf" srcId="{5E7B1C31-17BF-45C1-AEE6-CB27A4773029}" destId="{E99121CB-A5CE-43EA-9CFC-F63DBE54495C}" srcOrd="1" destOrd="0" presId="urn:microsoft.com/office/officeart/2018/2/layout/IconLabelList"/>
    <dgm:cxn modelId="{D58D654B-C8CD-4431-A798-5F339B71C1B2}" type="presParOf" srcId="{5E7B1C31-17BF-45C1-AEE6-CB27A4773029}" destId="{DD1E9617-6F67-46D4-BC34-C882EAD58CC4}" srcOrd="2" destOrd="0" presId="urn:microsoft.com/office/officeart/2018/2/layout/IconLabelList"/>
    <dgm:cxn modelId="{9F04BBE5-B5AB-4D4A-9877-21EF36A3B950}" type="presParOf" srcId="{A49B8817-EEC5-470B-8108-3B7DD97E72C4}" destId="{5C81EA31-A241-4A3F-AED6-36E3031345AC}" srcOrd="1" destOrd="0" presId="urn:microsoft.com/office/officeart/2018/2/layout/IconLabelList"/>
    <dgm:cxn modelId="{513468FD-5F94-4D5C-B92A-3B3F8FEF8B02}" type="presParOf" srcId="{A49B8817-EEC5-470B-8108-3B7DD97E72C4}" destId="{FFDBA28C-C633-4C6C-8BBF-4AAE606F5C6F}" srcOrd="2" destOrd="0" presId="urn:microsoft.com/office/officeart/2018/2/layout/IconLabelList"/>
    <dgm:cxn modelId="{1F505A93-1103-4A01-B51C-85ECE976183D}" type="presParOf" srcId="{FFDBA28C-C633-4C6C-8BBF-4AAE606F5C6F}" destId="{973386C8-4692-4FD9-9D07-8230299B059C}" srcOrd="0" destOrd="0" presId="urn:microsoft.com/office/officeart/2018/2/layout/IconLabelList"/>
    <dgm:cxn modelId="{747D98B2-FA16-4CFC-9C32-7AB8957EC2D4}" type="presParOf" srcId="{FFDBA28C-C633-4C6C-8BBF-4AAE606F5C6F}" destId="{4561DA6B-4E1F-4024-9F27-A47424F0DDEE}" srcOrd="1" destOrd="0" presId="urn:microsoft.com/office/officeart/2018/2/layout/IconLabelList"/>
    <dgm:cxn modelId="{DD4BCC00-A4A0-4E92-9871-C44B678E1256}" type="presParOf" srcId="{FFDBA28C-C633-4C6C-8BBF-4AAE606F5C6F}" destId="{46FB9A53-01BD-4C48-A16B-8923613DFB0C}" srcOrd="2" destOrd="0" presId="urn:microsoft.com/office/officeart/2018/2/layout/IconLabelList"/>
    <dgm:cxn modelId="{5E25966F-2397-458C-A029-0D7FE3D87A57}" type="presParOf" srcId="{A49B8817-EEC5-470B-8108-3B7DD97E72C4}" destId="{9F9063E2-F99E-424C-887C-874914F2C428}" srcOrd="3" destOrd="0" presId="urn:microsoft.com/office/officeart/2018/2/layout/IconLabelList"/>
    <dgm:cxn modelId="{D9788E1D-33FD-4EB8-BB35-23AAE214B7E0}" type="presParOf" srcId="{A49B8817-EEC5-470B-8108-3B7DD97E72C4}" destId="{14E38663-7057-4289-B7F4-258C13D59FB4}" srcOrd="4" destOrd="0" presId="urn:microsoft.com/office/officeart/2018/2/layout/IconLabelList"/>
    <dgm:cxn modelId="{C423862E-AFEF-4EFA-904D-890358B88AEC}" type="presParOf" srcId="{14E38663-7057-4289-B7F4-258C13D59FB4}" destId="{811E6899-E93C-4397-9F2C-FE34ADE64A4E}" srcOrd="0" destOrd="0" presId="urn:microsoft.com/office/officeart/2018/2/layout/IconLabelList"/>
    <dgm:cxn modelId="{1857616B-DAF0-44EA-BC99-D37A44023CCF}" type="presParOf" srcId="{14E38663-7057-4289-B7F4-258C13D59FB4}" destId="{4E4568CC-574E-4A26-9188-56AF72225AC6}" srcOrd="1" destOrd="0" presId="urn:microsoft.com/office/officeart/2018/2/layout/IconLabelList"/>
    <dgm:cxn modelId="{4F29683E-55C3-4116-BACE-A6FB40B77B9A}" type="presParOf" srcId="{14E38663-7057-4289-B7F4-258C13D59FB4}" destId="{411ADB45-63A4-4DDA-A6C2-61C5470C5751}" srcOrd="2" destOrd="0" presId="urn:microsoft.com/office/officeart/2018/2/layout/IconLabelList"/>
    <dgm:cxn modelId="{2B497D07-8900-41EB-837B-3DC51BA54067}" type="presParOf" srcId="{A49B8817-EEC5-470B-8108-3B7DD97E72C4}" destId="{B1F2F1E7-4CA8-4083-BB3E-F8E56A657831}" srcOrd="5" destOrd="0" presId="urn:microsoft.com/office/officeart/2018/2/layout/IconLabelList"/>
    <dgm:cxn modelId="{AF3D4887-A592-443F-B2C0-CD234C2E81BD}" type="presParOf" srcId="{A49B8817-EEC5-470B-8108-3B7DD97E72C4}" destId="{6936A216-8484-455E-BCB6-CB772B254B66}" srcOrd="6" destOrd="0" presId="urn:microsoft.com/office/officeart/2018/2/layout/IconLabelList"/>
    <dgm:cxn modelId="{03AC9736-214E-4E7A-926A-CC927532AF9F}" type="presParOf" srcId="{6936A216-8484-455E-BCB6-CB772B254B66}" destId="{DC5E406B-08D9-480C-B00D-8B3CF7F81D41}" srcOrd="0" destOrd="0" presId="urn:microsoft.com/office/officeart/2018/2/layout/IconLabelList"/>
    <dgm:cxn modelId="{B29E51AC-552D-4AB1-B725-7EC665443686}" type="presParOf" srcId="{6936A216-8484-455E-BCB6-CB772B254B66}" destId="{DA6A1B75-B080-4644-A56D-8176BA876332}" srcOrd="1" destOrd="0" presId="urn:microsoft.com/office/officeart/2018/2/layout/IconLabelList"/>
    <dgm:cxn modelId="{DBC44BA9-9153-4371-9FAC-8DE288734E37}" type="presParOf" srcId="{6936A216-8484-455E-BCB6-CB772B254B66}" destId="{28AFECD7-7B85-4250-91CC-07CA078B3EC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EB984-5B08-44E7-B776-D51C2AE96F27}">
      <dsp:nvSpPr>
        <dsp:cNvPr id="0" name=""/>
        <dsp:cNvSpPr/>
      </dsp:nvSpPr>
      <dsp:spPr>
        <a:xfrm>
          <a:off x="1015242" y="1205791"/>
          <a:ext cx="928589" cy="9285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E9617-6F67-46D4-BC34-C882EAD58CC4}">
      <dsp:nvSpPr>
        <dsp:cNvPr id="0" name=""/>
        <dsp:cNvSpPr/>
      </dsp:nvSpPr>
      <dsp:spPr>
        <a:xfrm>
          <a:off x="447771" y="2425546"/>
          <a:ext cx="20635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Server Login</a:t>
          </a:r>
        </a:p>
      </dsp:txBody>
      <dsp:txXfrm>
        <a:off x="447771" y="2425546"/>
        <a:ext cx="2063532" cy="720000"/>
      </dsp:txXfrm>
    </dsp:sp>
    <dsp:sp modelId="{973386C8-4692-4FD9-9D07-8230299B059C}">
      <dsp:nvSpPr>
        <dsp:cNvPr id="0" name=""/>
        <dsp:cNvSpPr/>
      </dsp:nvSpPr>
      <dsp:spPr>
        <a:xfrm>
          <a:off x="3439892" y="1205791"/>
          <a:ext cx="928589" cy="9285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B9A53-01BD-4C48-A16B-8923613DFB0C}">
      <dsp:nvSpPr>
        <dsp:cNvPr id="0" name=""/>
        <dsp:cNvSpPr/>
      </dsp:nvSpPr>
      <dsp:spPr>
        <a:xfrm>
          <a:off x="2872421" y="2425546"/>
          <a:ext cx="20635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Git pull</a:t>
          </a:r>
        </a:p>
      </dsp:txBody>
      <dsp:txXfrm>
        <a:off x="2872421" y="2425546"/>
        <a:ext cx="2063532" cy="720000"/>
      </dsp:txXfrm>
    </dsp:sp>
    <dsp:sp modelId="{811E6899-E93C-4397-9F2C-FE34ADE64A4E}">
      <dsp:nvSpPr>
        <dsp:cNvPr id="0" name=""/>
        <dsp:cNvSpPr/>
      </dsp:nvSpPr>
      <dsp:spPr>
        <a:xfrm>
          <a:off x="5864542" y="1205791"/>
          <a:ext cx="928589" cy="9285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ADB45-63A4-4DDA-A6C2-61C5470C5751}">
      <dsp:nvSpPr>
        <dsp:cNvPr id="0" name=""/>
        <dsp:cNvSpPr/>
      </dsp:nvSpPr>
      <dsp:spPr>
        <a:xfrm>
          <a:off x="5297071" y="2425546"/>
          <a:ext cx="20635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Edit Code</a:t>
          </a:r>
        </a:p>
      </dsp:txBody>
      <dsp:txXfrm>
        <a:off x="5297071" y="2425546"/>
        <a:ext cx="2063532" cy="720000"/>
      </dsp:txXfrm>
    </dsp:sp>
    <dsp:sp modelId="{DC5E406B-08D9-480C-B00D-8B3CF7F81D41}">
      <dsp:nvSpPr>
        <dsp:cNvPr id="0" name=""/>
        <dsp:cNvSpPr/>
      </dsp:nvSpPr>
      <dsp:spPr>
        <a:xfrm>
          <a:off x="8289192" y="1205791"/>
          <a:ext cx="928589" cy="9285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AFECD7-7B85-4250-91CC-07CA078B3EC9}">
      <dsp:nvSpPr>
        <dsp:cNvPr id="0" name=""/>
        <dsp:cNvSpPr/>
      </dsp:nvSpPr>
      <dsp:spPr>
        <a:xfrm>
          <a:off x="7721721" y="2425546"/>
          <a:ext cx="20635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Run Terraform</a:t>
          </a:r>
        </a:p>
      </dsp:txBody>
      <dsp:txXfrm>
        <a:off x="7721721" y="2425546"/>
        <a:ext cx="206353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6A17E-6440-45A9-97BC-CADD64046B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D3F60-EAD2-4492-BA81-3C0CFDF6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7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292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315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549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327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4147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161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15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3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147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791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7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559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310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590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277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841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016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only meme because I had too much stuff on each slide.</a:t>
            </a:r>
          </a:p>
          <a:p>
            <a:endParaRPr lang="en-US" dirty="0"/>
          </a:p>
          <a:p>
            <a:r>
              <a:rPr lang="en-US" dirty="0"/>
              <a:t>My wife is a pastry chef, so I look at this as the individual ingredients you need to make a server deployment.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54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16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B6F37-4E6D-89C0-F6AE-9D38FB291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948D46-B93F-33B5-DBC8-5AAB82753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801F4-055C-2049-431F-BBFA53625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05B1-8D56-4BF7-B073-AC70E934921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B8818-11EA-F004-067B-46D0E469C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DF0B4-75E3-07E1-25A7-52C27A36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E03DA-B0D8-4762-8947-C86F4895A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61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7B4D-C296-5DA8-ABCC-ABEC4F11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8BC8D7-F473-FA42-BF0C-55F26848E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B73BD-45F4-E85F-2E64-1426F7DA8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05B1-8D56-4BF7-B073-AC70E934921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D35FC-E485-E0F1-BB2A-65CF6E4A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509F8-156E-03A4-BE2F-2B83380C0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E03DA-B0D8-4762-8947-C86F4895A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62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8C1EB-3954-22EC-E799-092E44D1D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4BB54-744D-F164-5C91-883178407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FF82F-99CD-9564-CA34-E0E7DDE65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05B1-8D56-4BF7-B073-AC70E934921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924FE-1C87-B315-C1FA-D8C52EC8E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8FD60-8101-3BA6-41EB-9D9FDAE7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E03DA-B0D8-4762-8947-C86F4895A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8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84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14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35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98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43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54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416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EEF3-CA60-603E-9758-437B3E05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AA39E-3F5D-EB76-138A-4C9E0060E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ACF82-BA54-B140-08AC-875D4125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05B1-8D56-4BF7-B073-AC70E934921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21314-E526-ED71-891A-7449923A6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2589C-DE9D-9ACB-60C5-AC6AC8312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E03DA-B0D8-4762-8947-C86F4895A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557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97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80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464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70129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26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122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749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179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9F32F-956C-69EE-9EF3-D56D9A813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07046-8D05-165B-180A-474C68CD8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C3A60-B8BC-2017-7CA8-50C9285F7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05B1-8D56-4BF7-B073-AC70E934921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C1525-D017-DF67-9C32-FF2CBEB8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69880-8C76-41C9-D7AE-03A18955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E03DA-B0D8-4762-8947-C86F4895A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08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BF6A2-EA79-44E1-6F9C-494DEF215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42A7A-BBF9-A4F5-9432-E965809A6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42F04-A388-E9FE-FA5F-233B7A2A0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3FC8F-BA52-E07A-E0CE-DE7EEDF17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05B1-8D56-4BF7-B073-AC70E934921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78B33-6E29-3B50-A4D1-0706382DA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9B27F-670B-59BB-DD66-94D781205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E03DA-B0D8-4762-8947-C86F4895A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42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D67AB-A1A0-B78C-E4E5-D58E9B1A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CFDAC-AD68-34A3-FE26-2003FC561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82107-5F8A-E2EF-9D80-9104BE61B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F590F8-F7A9-2484-366C-42C353C3E0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7DA02C-4566-D515-CC63-4C012A6E9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63D83-4738-9BA0-8F9A-DB3F261A7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05B1-8D56-4BF7-B073-AC70E934921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024FDD-F46B-8B3A-F357-45F6E06D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5A8F-348D-5F7F-017C-93B13DE6E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E03DA-B0D8-4762-8947-C86F4895A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28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886E-240F-34DE-9E34-E8F3DB8C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2D9AAB-3FAE-7252-26A3-443E879F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05B1-8D56-4BF7-B073-AC70E934921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D579F-E8E4-1A68-9913-F8ED7154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9427B-4E55-7A14-DFEC-7621D42F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E03DA-B0D8-4762-8947-C86F4895A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01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F7075F-38BA-8E0F-BCE8-3A4CC4B56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05B1-8D56-4BF7-B073-AC70E934921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94E9CD-1B22-6009-20ED-D3821D9F4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47F42-8052-BE50-914A-8921EEF3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E03DA-B0D8-4762-8947-C86F4895A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5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CF5C3-4C69-FF88-4B82-4F9F2999A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8CB93-E91E-1D6C-9983-AEDA7C313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5C962-6AEE-C9F8-1E22-A970F4B0F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0526E-2E87-5D5D-A403-DDCACF12E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05B1-8D56-4BF7-B073-AC70E934921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03E50-33C8-9F52-42DE-C070B51E4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10810-B262-6BB8-75DE-CAA1A571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E03DA-B0D8-4762-8947-C86F4895A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81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0FFD-3038-067C-CF0E-DCC1A6142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690C5E-82C3-07EE-0A09-DD770974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1FFBB-5555-2620-DED8-87BBDF6C8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03BB6-87EF-C31E-BCD7-9A16E9496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05B1-8D56-4BF7-B073-AC70E934921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9011A-17D3-8BDC-89B7-C0BAD269B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D3454-B2AA-A947-F2C2-9BE3C8CAD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E03DA-B0D8-4762-8947-C86F4895A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50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83035A-C316-E301-C830-7D254815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3F4D6-CC69-E7A9-86CA-800BBCBA2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3D4A4-32F9-92D4-FEC6-9E534B928D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05B1-8D56-4BF7-B073-AC70E934921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B5E12-C5AD-C2FC-95D1-C4C866C159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2D157-28A9-A0C0-267A-CE10A78C4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E03DA-B0D8-4762-8947-C86F4895A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31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528AD8-005A-4D40-9EEB-950CC8123AB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92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rraform-aws-modules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werindustries/training_terraform_intro_aws" TargetMode="Externa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A478031-FFE1-BA9A-885F-1AE9F19654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Cloud Automation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9C71F9-06E5-D8B9-52CB-18A635CC1C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5400" dirty="0" err="1"/>
              <a:t>Saintcon</a:t>
            </a:r>
            <a:r>
              <a:rPr lang="en-US" sz="5400" dirty="0"/>
              <a:t> 2023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0962930-EB09-8122-EF13-5E47F36BF747}"/>
              </a:ext>
            </a:extLst>
          </p:cNvPr>
          <p:cNvSpPr txBox="1">
            <a:spLocks/>
          </p:cNvSpPr>
          <p:nvPr/>
        </p:nvSpPr>
        <p:spPr>
          <a:xfrm>
            <a:off x="2342463" y="5826879"/>
            <a:ext cx="9144000" cy="754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David Thurm</a:t>
            </a:r>
          </a:p>
          <a:p>
            <a:r>
              <a:rPr lang="en-US" sz="2800" dirty="0"/>
              <a:t>@PacketMonster</a:t>
            </a:r>
          </a:p>
        </p:txBody>
      </p:sp>
    </p:spTree>
    <p:extLst>
      <p:ext uri="{BB962C8B-B14F-4D97-AF65-F5344CB8AC3E}">
        <p14:creationId xmlns:p14="http://schemas.microsoft.com/office/powerpoint/2010/main" val="1030235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B5E6-DAA2-C934-548F-DE145A53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/>
              <a:t>Environment Setup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C1CAFCA-394A-6824-D926-D032A7EE25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Improving your quality of life</a:t>
            </a:r>
          </a:p>
        </p:txBody>
      </p:sp>
      <p:pic>
        <p:nvPicPr>
          <p:cNvPr id="5" name="Picture 4" descr="Seedling growing on a tree trunk">
            <a:extLst>
              <a:ext uri="{FF2B5EF4-FFF2-40B4-BE49-F238E27FC236}">
                <a16:creationId xmlns:a16="http://schemas.microsoft.com/office/drawing/2014/main" id="{61A9C228-426A-8CE7-18F0-F3433AF23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75" b="32937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38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674D9-9443-DC7F-C068-BD4B4682A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/>
              <a:t>Visual Studio Code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0F4930F-9D85-065C-5614-8D3F6C19F1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/>
          <a:lstStyle/>
          <a:p>
            <a:r>
              <a:rPr lang="en-US" dirty="0"/>
              <a:t>Your new best friend – CoPilot is your side chick</a:t>
            </a:r>
          </a:p>
        </p:txBody>
      </p:sp>
      <p:pic>
        <p:nvPicPr>
          <p:cNvPr id="7" name="Picture 6" descr="A close-up of a leaf&#10;&#10;Description automatically generated">
            <a:extLst>
              <a:ext uri="{FF2B5EF4-FFF2-40B4-BE49-F238E27FC236}">
                <a16:creationId xmlns:a16="http://schemas.microsoft.com/office/drawing/2014/main" id="{B0EF1E84-6DD3-DD3B-1A65-E2B7E208E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02" b="40354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16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337D38-BA34-064D-EE2B-D9FBB23ED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on Lab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F94320C-9074-B505-23CE-A8AB184178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VScode</a:t>
            </a:r>
            <a:r>
              <a:rPr lang="en-US" dirty="0"/>
              <a:t> – Installation and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495872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5A34F-C4B7-0854-BEE1-C2C5E5349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/>
              <a:t>AWS Cloud Console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D62944-5A9C-60EE-6303-5772352E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/>
          <a:lstStyle/>
          <a:p>
            <a:r>
              <a:rPr lang="en-US" dirty="0"/>
              <a:t>Keeping it Painless</a:t>
            </a:r>
          </a:p>
        </p:txBody>
      </p: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3B63C8D9-FF3B-300E-6E06-98A7BDC78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894" b="15485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79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8DF5-84E5-17DF-A31F-9FC3A36B1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/>
              <a:t>Terraform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FBEB539-500D-1734-42E6-40048F0D73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colorful swirls of paint&#10;&#10;Description automatically generated with medium confidence">
            <a:extLst>
              <a:ext uri="{FF2B5EF4-FFF2-40B4-BE49-F238E27FC236}">
                <a16:creationId xmlns:a16="http://schemas.microsoft.com/office/drawing/2014/main" id="{3ADB4522-526E-5E18-AC74-12EA0F1A3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76" b="34830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39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337D38-BA34-064D-EE2B-D9FBB23ED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on Lab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F94320C-9074-B505-23CE-A8AB184178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Terraform Install</a:t>
            </a:r>
          </a:p>
        </p:txBody>
      </p:sp>
    </p:spTree>
    <p:extLst>
      <p:ext uri="{BB962C8B-B14F-4D97-AF65-F5344CB8AC3E}">
        <p14:creationId xmlns:p14="http://schemas.microsoft.com/office/powerpoint/2010/main" val="3236663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B9074F-225B-1B7E-34AA-6A2DA2DC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Terraform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1DBF3E-DF1E-13E0-3CC0-55583485A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  <a:p>
            <a:r>
              <a:rPr lang="en-US" sz="2000" dirty="0" err="1"/>
              <a:t>mkdir</a:t>
            </a:r>
            <a:r>
              <a:rPr lang="en-US" sz="2000" dirty="0"/>
              <a:t> code</a:t>
            </a:r>
          </a:p>
          <a:p>
            <a:r>
              <a:rPr lang="en-US" sz="2000" dirty="0"/>
              <a:t>cd code </a:t>
            </a:r>
          </a:p>
          <a:p>
            <a:r>
              <a:rPr lang="en-US" sz="2000" dirty="0" err="1"/>
              <a:t>wget</a:t>
            </a:r>
            <a:r>
              <a:rPr lang="en-US" sz="2000" dirty="0"/>
              <a:t> https://releases.hashicorp.com/terraform/1.5.7/terraform_1.5.7_linux_amd64.zip</a:t>
            </a:r>
          </a:p>
          <a:p>
            <a:r>
              <a:rPr lang="en-US" sz="2000" dirty="0"/>
              <a:t>unzip terraform_1.5.7_linux_amd64.zip</a:t>
            </a:r>
          </a:p>
          <a:p>
            <a:r>
              <a:rPr lang="en-US" sz="2000" dirty="0"/>
              <a:t>rm terraform_1.5.7_linux_amd64.zip</a:t>
            </a:r>
          </a:p>
        </p:txBody>
      </p:sp>
    </p:spTree>
    <p:extLst>
      <p:ext uri="{BB962C8B-B14F-4D97-AF65-F5344CB8AC3E}">
        <p14:creationId xmlns:p14="http://schemas.microsoft.com/office/powerpoint/2010/main" val="1133265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6040C33-6419-B893-E82B-9F0984C15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/>
              <a:t>Github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1931C42C-576C-06E3-D9B8-1082CCDBEC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Stupid Simple Version</a:t>
            </a:r>
          </a:p>
        </p:txBody>
      </p:sp>
      <p:pic>
        <p:nvPicPr>
          <p:cNvPr id="13" name="Picture 12" descr="Ladybug on a leaf">
            <a:extLst>
              <a:ext uri="{FF2B5EF4-FFF2-40B4-BE49-F238E27FC236}">
                <a16:creationId xmlns:a16="http://schemas.microsoft.com/office/drawing/2014/main" id="{436C314D-BA33-412D-E56D-C76969A0A3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23" b="17121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07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29924-53D7-C012-788B-FAEF5C06E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All  you need to know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70056D-F58C-7BB6-D9F1-010789BD7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GitHub is not Git</a:t>
            </a:r>
          </a:p>
          <a:p>
            <a:pPr lvl="1"/>
            <a:r>
              <a:rPr lang="en-US" dirty="0"/>
              <a:t>Git is the tool for syncing your repo’s to and from GitHub.</a:t>
            </a:r>
          </a:p>
          <a:p>
            <a:r>
              <a:rPr lang="en-US" dirty="0"/>
              <a:t>Why GitHub and not AWS </a:t>
            </a:r>
            <a:r>
              <a:rPr lang="en-US" dirty="0" err="1"/>
              <a:t>CodeCommit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Clone the Repo</a:t>
            </a:r>
          </a:p>
          <a:p>
            <a:pPr lvl="1"/>
            <a:r>
              <a:rPr lang="en-US" dirty="0"/>
              <a:t>git clone https://&lt;repo name&gt;</a:t>
            </a:r>
          </a:p>
          <a:p>
            <a:r>
              <a:rPr lang="en-US" dirty="0"/>
              <a:t>Updating Repo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git add .</a:t>
            </a:r>
          </a:p>
          <a:p>
            <a:pPr lvl="1"/>
            <a:r>
              <a:rPr lang="en-US" dirty="0"/>
              <a:t>git commit –m “my first commit”</a:t>
            </a:r>
          </a:p>
          <a:p>
            <a:pPr lvl="1"/>
            <a:r>
              <a:rPr lang="en-US" dirty="0"/>
              <a:t>git push</a:t>
            </a:r>
          </a:p>
          <a:p>
            <a:pPr lvl="1"/>
            <a:r>
              <a:rPr lang="en-US" dirty="0"/>
              <a:t>git pull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885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7E3AC8-7C6E-8B33-6AB1-E9B903B4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Login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7BE43A-3ED3-04D0-A744-9E4E47627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Web Console</a:t>
            </a:r>
          </a:p>
          <a:p>
            <a:pPr lvl="1"/>
            <a:r>
              <a:rPr lang="en-US" dirty="0"/>
              <a:t>IAM &gt; users &gt; “your-username” &gt; Security Credentials</a:t>
            </a:r>
          </a:p>
          <a:p>
            <a:pPr lvl="1"/>
            <a:r>
              <a:rPr lang="en-US" dirty="0"/>
              <a:t>Scroll down</a:t>
            </a:r>
          </a:p>
          <a:p>
            <a:pPr lvl="1"/>
            <a:r>
              <a:rPr lang="en-US" dirty="0"/>
              <a:t>Create Access Keys</a:t>
            </a:r>
          </a:p>
          <a:p>
            <a:pPr lvl="1"/>
            <a:r>
              <a:rPr lang="en-US" dirty="0"/>
              <a:t>Command Line Interface</a:t>
            </a:r>
          </a:p>
          <a:p>
            <a:pPr lvl="1"/>
            <a:r>
              <a:rPr lang="en-US" dirty="0"/>
              <a:t>Copy access key and secret key to a file.</a:t>
            </a:r>
          </a:p>
          <a:p>
            <a:pPr lvl="1"/>
            <a:endParaRPr lang="en-US" dirty="0"/>
          </a:p>
          <a:p>
            <a:r>
              <a:rPr lang="en-US" dirty="0"/>
              <a:t>Cloud Shell</a:t>
            </a:r>
          </a:p>
          <a:p>
            <a:pPr lvl="1"/>
            <a:r>
              <a:rPr lang="en-US" sz="2300" dirty="0"/>
              <a:t>~/.</a:t>
            </a:r>
            <a:r>
              <a:rPr lang="en-US" sz="2300" dirty="0" err="1"/>
              <a:t>aws</a:t>
            </a:r>
            <a:r>
              <a:rPr lang="en-US" sz="2300" dirty="0"/>
              <a:t>/credentials</a:t>
            </a:r>
          </a:p>
          <a:p>
            <a:pPr lvl="2"/>
            <a:r>
              <a:rPr lang="en-US" sz="2300" dirty="0"/>
              <a:t>[default]</a:t>
            </a:r>
          </a:p>
          <a:p>
            <a:pPr lvl="2"/>
            <a:r>
              <a:rPr lang="en-US" sz="2300" dirty="0" err="1"/>
              <a:t>aws_access_key_id</a:t>
            </a:r>
            <a:r>
              <a:rPr lang="en-US" sz="2300" dirty="0"/>
              <a:t> =0EnvoxK7I07QG5pQBeyr0</a:t>
            </a:r>
          </a:p>
          <a:p>
            <a:pPr lvl="2"/>
            <a:r>
              <a:rPr lang="en-US" sz="2300" dirty="0" err="1"/>
              <a:t>aws_secret_access_key</a:t>
            </a:r>
            <a:r>
              <a:rPr lang="en-US" sz="2300" dirty="0"/>
              <a:t> =YnC5ymQMT5L9lb4OuGYIOSCrJhX8aRKC5MQzf5kd4</a:t>
            </a:r>
          </a:p>
          <a:p>
            <a:pPr lvl="1"/>
            <a:r>
              <a:rPr lang="en-US" sz="2700" dirty="0" err="1"/>
              <a:t>aws</a:t>
            </a:r>
            <a:r>
              <a:rPr lang="en-US" sz="2700" dirty="0"/>
              <a:t> configure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** This is not a recommended way to login.**</a:t>
            </a:r>
          </a:p>
          <a:p>
            <a:pPr marL="0" indent="0" algn="ctr">
              <a:buNone/>
            </a:pPr>
            <a:r>
              <a:rPr lang="en-US" dirty="0"/>
              <a:t>*** This Secret is a 41 random number that is not real ***</a:t>
            </a:r>
          </a:p>
        </p:txBody>
      </p:sp>
    </p:spTree>
    <p:extLst>
      <p:ext uri="{BB962C8B-B14F-4D97-AF65-F5344CB8AC3E}">
        <p14:creationId xmlns:p14="http://schemas.microsoft.com/office/powerpoint/2010/main" val="220283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A478031-FFE1-BA9A-885F-1AE9F196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9C71F9-06E5-D8B9-52CB-18A635CC1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734" y="1876643"/>
            <a:ext cx="1023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Cyber Security Architect, Accenture Federal Services</a:t>
            </a:r>
          </a:p>
          <a:p>
            <a:pPr lvl="1"/>
            <a:r>
              <a:rPr lang="en-US" dirty="0"/>
              <a:t>Cloud Smart Subject Matter Expert (SME)</a:t>
            </a:r>
          </a:p>
          <a:p>
            <a:pPr lvl="1"/>
            <a:r>
              <a:rPr lang="en-US" dirty="0"/>
              <a:t>Zero Trust SME for the Department of Energy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Zero Trust</a:t>
            </a:r>
          </a:p>
          <a:p>
            <a:pPr lvl="1"/>
            <a:r>
              <a:rPr lang="en-US" dirty="0"/>
              <a:t>Automation and Orchestration Foundation</a:t>
            </a:r>
          </a:p>
          <a:p>
            <a:pPr lvl="1"/>
            <a:r>
              <a:rPr lang="en-US" dirty="0"/>
              <a:t>Identity Pillar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** I AM NOT A DEVELOPER **</a:t>
            </a:r>
          </a:p>
        </p:txBody>
      </p:sp>
    </p:spTree>
    <p:extLst>
      <p:ext uri="{BB962C8B-B14F-4D97-AF65-F5344CB8AC3E}">
        <p14:creationId xmlns:p14="http://schemas.microsoft.com/office/powerpoint/2010/main" val="2387265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7D878A-53BB-E5EA-FDA9-F771B1488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Terraform Basics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5C8EAF2-3A67-01A7-9BA7-34198F515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close-up of a network&#10;&#10;Description automatically generated">
            <a:extLst>
              <a:ext uri="{FF2B5EF4-FFF2-40B4-BE49-F238E27FC236}">
                <a16:creationId xmlns:a16="http://schemas.microsoft.com/office/drawing/2014/main" id="{44A761BD-0D4E-1292-2937-200C8E14E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40" b="24687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2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2680F-20DD-0E18-D702-46BB72FD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>
                <a:latin typeface="+mn-lt"/>
              </a:rPr>
              <a:t>File and Directory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21B164-679F-FE2E-553C-877B6EF92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Minimum Files</a:t>
            </a:r>
          </a:p>
          <a:p>
            <a:pPr lvl="1"/>
            <a:r>
              <a:rPr lang="en-US" dirty="0"/>
              <a:t>Main.tf</a:t>
            </a:r>
          </a:p>
          <a:p>
            <a:pPr lvl="1"/>
            <a:r>
              <a:rPr lang="en-US" dirty="0"/>
              <a:t>README.md (Optional)</a:t>
            </a:r>
          </a:p>
          <a:p>
            <a:r>
              <a:rPr lang="en-US" dirty="0"/>
              <a:t>Directories/Folder</a:t>
            </a:r>
          </a:p>
          <a:p>
            <a:pPr lvl="1"/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11914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CE26-94F9-2DAE-A626-439ED5751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400">
                <a:effectLst/>
              </a:rPr>
              <a:t>Key Ingredients / Requirements</a:t>
            </a:r>
            <a:endParaRPr lang="en-US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DEAD2-A2DE-B440-14FD-CA2FD96DF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6795" y="1825624"/>
            <a:ext cx="7044571" cy="442997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b="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effectLst/>
              </a:rPr>
              <a:t>provider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a</a:t>
            </a:r>
            <a:r>
              <a:rPr lang="en-US" sz="2800" b="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effectLst/>
              </a:rPr>
              <a:t>ws_vpc</a:t>
            </a:r>
            <a:endParaRPr lang="en-US" sz="2800" b="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aws_internet_gateway</a:t>
            </a:r>
            <a:endParaRPr lang="en-US" sz="2800" b="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aws_s</a:t>
            </a:r>
            <a:r>
              <a:rPr lang="en-US" sz="2800" b="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effectLst/>
              </a:rPr>
              <a:t>ubnet</a:t>
            </a:r>
            <a:endParaRPr lang="en-US" sz="2800" b="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aws_r</a:t>
            </a:r>
            <a:r>
              <a:rPr lang="en-US" sz="2800" b="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effectLst/>
              </a:rPr>
              <a:t>oute_table</a:t>
            </a:r>
            <a:endParaRPr lang="en-US" sz="2800" b="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a</a:t>
            </a:r>
            <a:r>
              <a:rPr lang="en-US" sz="2800" b="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effectLst/>
              </a:rPr>
              <a:t>ws_route_table_association</a:t>
            </a:r>
            <a:endParaRPr lang="en-US" sz="2800" b="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a</a:t>
            </a:r>
            <a:r>
              <a:rPr lang="en-US" sz="2800" b="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effectLst/>
              </a:rPr>
              <a:t>ws_security_group</a:t>
            </a:r>
            <a:endParaRPr lang="en-US" sz="2800" b="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b="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effectLst/>
              </a:rPr>
              <a:t>aws_instance</a:t>
            </a:r>
            <a:endParaRPr lang="en-US" sz="2800" b="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effectLst/>
            </a:endParaRPr>
          </a:p>
        </p:txBody>
      </p:sp>
      <p:pic>
        <p:nvPicPr>
          <p:cNvPr id="10" name="Picture Placeholder 9" descr="A cake with a straw&#10;&#10;Description automatically generated with medium confidence">
            <a:extLst>
              <a:ext uri="{FF2B5EF4-FFF2-40B4-BE49-F238E27FC236}">
                <a16:creationId xmlns:a16="http://schemas.microsoft.com/office/drawing/2014/main" id="{1D3C023B-F13B-92FB-BBB7-84BE28CCF83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3" r="22108"/>
          <a:stretch/>
        </p:blipFill>
        <p:spPr>
          <a:xfrm>
            <a:off x="20" y="10"/>
            <a:ext cx="43433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86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2680F-20DD-0E18-D702-46BB72FD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b="0" dirty="0">
                <a:effectLst/>
                <a:latin typeface="+mn-lt"/>
              </a:rPr>
              <a:t>providers</a:t>
            </a:r>
            <a:endParaRPr lang="en-US" sz="6600" dirty="0"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21B164-679F-FE2E-553C-877B6EF92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77500" lnSpcReduction="20000"/>
          </a:bodyPr>
          <a:lstStyle/>
          <a:p>
            <a:pPr marL="0" indent="0">
              <a:buNone/>
            </a:pP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terraform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required_providers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aws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"hashicorp/aws"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"5.17.0"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required_version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"~&gt; 1.5.7"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"aws"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403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2680F-20DD-0E18-D702-46BB72FD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b="0" dirty="0" err="1">
                <a:effectLst/>
                <a:latin typeface="+mn-lt"/>
              </a:rPr>
              <a:t>aws_vpc</a:t>
            </a:r>
            <a:endParaRPr lang="en-US" sz="6600" dirty="0"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21B164-679F-FE2E-553C-877B6EF92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aws_vpc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"dev-environment"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cidr_block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"172.17.0.0/16"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instance_tenancy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"default"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411713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2680F-20DD-0E18-D702-46BB72FD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aws_internet_gateway</a:t>
            </a:r>
            <a:endParaRPr lang="en-US" sz="6600" b="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effectLst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21B164-679F-FE2E-553C-877B6EF92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aws_vpc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"dev-environment"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cidr_block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"172.17.0.0/16"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instance_tenancy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"default"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860499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2680F-20DD-0E18-D702-46BB72FD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aws_subnet</a:t>
            </a:r>
            <a:endParaRPr lang="en-US" sz="6600" b="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effectLst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21B164-679F-FE2E-553C-877B6EF92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aws_subnet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"dev-subnet"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vpc_id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aws_vpc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dev-environment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cidr_block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"172.17.0.0/24"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}</a:t>
            </a:r>
          </a:p>
        </p:txBody>
      </p:sp>
    </p:spTree>
    <p:extLst>
      <p:ext uri="{BB962C8B-B14F-4D97-AF65-F5344CB8AC3E}">
        <p14:creationId xmlns:p14="http://schemas.microsoft.com/office/powerpoint/2010/main" val="1530602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2680F-20DD-0E18-D702-46BB72FD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aws_route_table</a:t>
            </a:r>
            <a:endParaRPr lang="en-US" sz="6600" b="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effectLst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21B164-679F-FE2E-553C-877B6EF92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aws_route_table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"dev-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routetable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vpc_id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aws_vpc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dev-environment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cidr_block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"0.0.0.0/0"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gateway_id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aws_internet_gateway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dev-igw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}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}</a:t>
            </a:r>
          </a:p>
        </p:txBody>
      </p:sp>
    </p:spTree>
    <p:extLst>
      <p:ext uri="{BB962C8B-B14F-4D97-AF65-F5344CB8AC3E}">
        <p14:creationId xmlns:p14="http://schemas.microsoft.com/office/powerpoint/2010/main" val="3585143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2680F-20DD-0E18-D702-46BB72FD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aws_route_table_association</a:t>
            </a:r>
            <a:endParaRPr lang="en-US" sz="6600" b="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effectLst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21B164-679F-FE2E-553C-877B6EF92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aws_route_table_association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"dev-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routetable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assoc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subnet_id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aws_subnet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dev-subnet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route_table_id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aws_route_table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dev-routetable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}</a:t>
            </a:r>
          </a:p>
        </p:txBody>
      </p:sp>
    </p:spTree>
    <p:extLst>
      <p:ext uri="{BB962C8B-B14F-4D97-AF65-F5344CB8AC3E}">
        <p14:creationId xmlns:p14="http://schemas.microsoft.com/office/powerpoint/2010/main" val="3412679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2680F-20DD-0E18-D702-46BB72FD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aws_security_group</a:t>
            </a:r>
            <a:endParaRPr lang="en-US" sz="6600" b="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effectLst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21B164-679F-FE2E-553C-877B6EF920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072" y="1825625"/>
            <a:ext cx="5928128" cy="435133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aws_security_group</a:t>
            </a:r>
            <a:r>
              <a:rPr lang="en-US" sz="1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sg_example</a:t>
            </a:r>
            <a:r>
              <a:rPr lang="en-US" sz="1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name_prefix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"dev-permit-all"</a:t>
            </a:r>
            <a:endParaRPr lang="en-US" sz="1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ingress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from_port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to_port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protocol    </a:t>
            </a:r>
            <a:r>
              <a:rPr lang="en-US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"-1"</a:t>
            </a:r>
            <a:endParaRPr lang="en-US" sz="1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cidr_blocks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"104.28.205.127/32"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E3FA0C-CF31-33F0-012D-643C41D44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4824" y="1825625"/>
            <a:ext cx="503396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egress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from_port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to_port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protocol    </a:t>
            </a:r>
            <a:r>
              <a:rPr lang="en-US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"-1"</a:t>
            </a:r>
            <a:endParaRPr lang="en-US" sz="1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cidr_blocks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"0.0.0.0/0"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tags </a:t>
            </a:r>
            <a:r>
              <a:rPr lang="en-US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"sg-dev-terraform"</a:t>
            </a:r>
            <a:endParaRPr lang="en-US" sz="1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b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vpc_id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vpc_id</a:t>
            </a:r>
            <a:endParaRPr lang="en-US" sz="1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456203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2680F-20DD-0E18-D702-46BB72FD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>
                <a:latin typeface="+mn-lt"/>
              </a:rPr>
              <a:t>Agenda – Intro to Terraform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873445-210F-E495-03A8-75FFA3A67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 will walk through the code and then hands on.</a:t>
            </a:r>
          </a:p>
          <a:p>
            <a:endParaRPr lang="en-US" dirty="0"/>
          </a:p>
          <a:p>
            <a:r>
              <a:rPr lang="en-US" dirty="0"/>
              <a:t>We will create, modify, and destroy workloads.</a:t>
            </a:r>
          </a:p>
          <a:p>
            <a:endParaRPr lang="en-US" dirty="0"/>
          </a:p>
          <a:p>
            <a:r>
              <a:rPr lang="en-US" dirty="0"/>
              <a:t>You will be able to go back into your lab and deploy a server instance today.</a:t>
            </a:r>
          </a:p>
          <a:p>
            <a:endParaRPr lang="en-US" dirty="0"/>
          </a:p>
          <a:p>
            <a:r>
              <a:rPr lang="en-US" dirty="0"/>
              <a:t>All code is in the </a:t>
            </a:r>
            <a:r>
              <a:rPr lang="en-US" dirty="0" err="1"/>
              <a:t>Github</a:t>
            </a:r>
            <a:r>
              <a:rPr lang="en-US" dirty="0"/>
              <a:t> repository. </a:t>
            </a:r>
          </a:p>
          <a:p>
            <a:endParaRPr lang="en-US" dirty="0"/>
          </a:p>
          <a:p>
            <a:r>
              <a:rPr lang="en-US" dirty="0"/>
              <a:t>We have 4 hours, so we have some bonus moderate to advanced content as well.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64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2680F-20DD-0E18-D702-46BB72FD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aws_instance</a:t>
            </a:r>
            <a:endParaRPr lang="en-US" sz="6600" b="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effectLst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21B164-679F-FE2E-553C-877B6EF920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aws_instance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ami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         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"ami-0779b302ed007c203"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instance_type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"t2.micro"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iam_instance_profile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SSMInstanceProfile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key_name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   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"dev-example-key"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subnet_id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   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"subnet-01f99b1723be4dad3"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security_groups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aws_security_group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sg_example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tags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"dev-example"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 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6ED192-2BCD-2EC3-50DC-0175901DA0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root_block_device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volume_size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volume_type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"gp3"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encrypted  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delete_on_termination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associate_public_ip_address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user_data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EOF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#!/bin/bash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### Standard Patching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dnf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--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assumeyes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update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dnf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--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assumeyes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upgrade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EOF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27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315A3-5DED-5625-8BF8-56FE8404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Deployment Steps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6ABBA3FF-713B-2593-E80B-FED13FF82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4762961"/>
              </p:ext>
            </p:extLst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1965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337D38-BA34-064D-EE2B-D9FBB23ED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Base Config Lab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F94320C-9074-B505-23CE-A8AB18417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11337468" cy="75402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https://github.com/towerindustries/saintcon23/tree/main/intro_to_terraform/base_config</a:t>
            </a:r>
            <a:endParaRPr lang="en-US" sz="2000" b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344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54169-C991-FAD8-B2FB-6D5B9A069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 – Déjà Vu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E1A8D-F07B-DB75-1206-549F02A96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Clone the Repo </a:t>
            </a:r>
          </a:p>
          <a:p>
            <a:pPr lvl="1"/>
            <a:r>
              <a:rPr lang="en-US" sz="2000" dirty="0"/>
              <a:t>git clone https://github.com/towerindustries/training_terraform_intro_aws.git</a:t>
            </a:r>
          </a:p>
          <a:p>
            <a:endParaRPr lang="en-US" dirty="0"/>
          </a:p>
          <a:p>
            <a:r>
              <a:rPr lang="en-US" dirty="0"/>
              <a:t>Main.tf</a:t>
            </a:r>
          </a:p>
          <a:p>
            <a:pPr lvl="1"/>
            <a:r>
              <a:rPr lang="en-US" dirty="0"/>
              <a:t>Basic Terraform Template</a:t>
            </a:r>
          </a:p>
          <a:p>
            <a:pPr lvl="1"/>
            <a:endParaRPr lang="en-US" dirty="0"/>
          </a:p>
          <a:p>
            <a:r>
              <a:rPr lang="en-US" dirty="0"/>
              <a:t>Step by Step with Pictures</a:t>
            </a:r>
          </a:p>
          <a:p>
            <a:pPr lvl="1"/>
            <a:r>
              <a:rPr lang="en-US" dirty="0"/>
              <a:t>Intro_to_terraform_aws.pdf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524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5E48BA-9C51-F37C-3211-CCB98ECA6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786"/>
            <a:ext cx="3473851" cy="4626428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main.tf</a:t>
            </a:r>
            <a:br>
              <a:rPr lang="en-US" sz="4000" dirty="0">
                <a:solidFill>
                  <a:schemeClr val="tx1">
                    <a:lumMod val="95000"/>
                  </a:schemeClr>
                </a:solidFill>
              </a:rPr>
            </a:br>
            <a:br>
              <a:rPr lang="en-US" sz="40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Required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7935E5-DF35-E0BD-184C-289A9ED30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542" y="1730123"/>
            <a:ext cx="6259129" cy="4848293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aws_vpc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aws_internet_gateway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aws_subnet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aws_route_table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aws_route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default_route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aws_route_table_association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aws_security_group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aws_instance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0" dirty="0">
              <a:solidFill>
                <a:schemeClr val="tx1">
                  <a:lumMod val="9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985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D4E11C7-7BD5-4045-AC27-3F529BEC7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5E48BA-9C51-F37C-3211-CCB98ECA6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786"/>
            <a:ext cx="3473851" cy="4626428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main.tf</a:t>
            </a:r>
            <a:br>
              <a:rPr lang="en-US" sz="4000" dirty="0">
                <a:solidFill>
                  <a:schemeClr val="tx1">
                    <a:lumMod val="95000"/>
                  </a:schemeClr>
                </a:solidFill>
              </a:rPr>
            </a:br>
            <a:br>
              <a:rPr lang="en-US" sz="40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Quality of Life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32907"/>
            <a:ext cx="0" cy="2792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7935E5-DF35-E0BD-184C-289A9ED30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542" y="539431"/>
            <a:ext cx="6259129" cy="603898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public_ip</a:t>
            </a:r>
            <a:r>
              <a:rPr lang="en-US" sz="1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aws_instance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public_ip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instance_ami</a:t>
            </a:r>
            <a:r>
              <a:rPr lang="en-US" sz="1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aws_instance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ami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instance_type</a:t>
            </a:r>
            <a:r>
              <a:rPr lang="en-US" sz="1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aws_instance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instance_type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0" dirty="0">
              <a:solidFill>
                <a:schemeClr val="tx1">
                  <a:lumMod val="9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130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9AA084-A50C-2E48-0B2D-E5FBBEC13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dirty="0"/>
              <a:t>Moderately Advanced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D83920E-F65D-2EE7-BAE7-D52FA9AE4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/>
              <a:t>Now you have hundreds of Cattle </a:t>
            </a:r>
          </a:p>
        </p:txBody>
      </p:sp>
      <p:pic>
        <p:nvPicPr>
          <p:cNvPr id="7" name="Picture 6" descr="Inside view of a red umbrella">
            <a:extLst>
              <a:ext uri="{FF2B5EF4-FFF2-40B4-BE49-F238E27FC236}">
                <a16:creationId xmlns:a16="http://schemas.microsoft.com/office/drawing/2014/main" id="{0E8AA1B4-117A-9965-0F2E-FC9819E17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30" b="4057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1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2680F-20DD-0E18-D702-46BB72FD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>
                <a:latin typeface="+mn-lt"/>
              </a:rPr>
              <a:t>Agenda – Moderate TF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873445-210F-E495-03A8-75FFA3A67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will walk through the code and then hands on.</a:t>
            </a:r>
          </a:p>
          <a:p>
            <a:endParaRPr lang="en-US" dirty="0"/>
          </a:p>
          <a:p>
            <a:r>
              <a:rPr lang="en-US" dirty="0"/>
              <a:t>Best Practices File Structure</a:t>
            </a:r>
          </a:p>
          <a:p>
            <a:r>
              <a:rPr lang="en-US" dirty="0"/>
              <a:t>State Files</a:t>
            </a:r>
          </a:p>
          <a:p>
            <a:r>
              <a:rPr lang="en-US" dirty="0"/>
              <a:t>Providers</a:t>
            </a:r>
          </a:p>
          <a:p>
            <a:r>
              <a:rPr lang="en-US" dirty="0"/>
              <a:t>Variables</a:t>
            </a:r>
          </a:p>
          <a:p>
            <a:r>
              <a:rPr lang="en-US" dirty="0"/>
              <a:t>Locals</a:t>
            </a:r>
          </a:p>
          <a:p>
            <a:r>
              <a:rPr lang="en-US" dirty="0"/>
              <a:t>Data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05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2680F-20DD-0E18-D702-46BB72FD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>
                <a:latin typeface="+mn-lt"/>
              </a:rPr>
              <a:t>File and Directory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21B164-679F-FE2E-553C-877B6EF92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Recommended Minimum Files (even if empty)</a:t>
            </a:r>
          </a:p>
          <a:p>
            <a:pPr lvl="1"/>
            <a:r>
              <a:rPr lang="en-US" dirty="0"/>
              <a:t>Main.tf</a:t>
            </a:r>
          </a:p>
          <a:p>
            <a:pPr lvl="1"/>
            <a:r>
              <a:rPr lang="en-US" dirty="0"/>
              <a:t>Variables.tf</a:t>
            </a:r>
          </a:p>
          <a:p>
            <a:pPr lvl="1"/>
            <a:r>
              <a:rPr lang="en-US" dirty="0"/>
              <a:t>Outputs.tf</a:t>
            </a:r>
          </a:p>
          <a:p>
            <a:pPr lvl="1"/>
            <a:r>
              <a:rPr lang="en-US" dirty="0"/>
              <a:t>Providers.tf</a:t>
            </a:r>
          </a:p>
          <a:p>
            <a:pPr lvl="1"/>
            <a:r>
              <a:rPr lang="en-US" dirty="0"/>
              <a:t>README.md (Optional)</a:t>
            </a:r>
          </a:p>
          <a:p>
            <a:pPr lvl="1"/>
            <a:r>
              <a:rPr lang="en-US" dirty="0"/>
              <a:t>License (Optional)</a:t>
            </a:r>
          </a:p>
          <a:p>
            <a:r>
              <a:rPr lang="en-US" dirty="0"/>
              <a:t>Directories</a:t>
            </a:r>
          </a:p>
          <a:p>
            <a:pPr lvl="1"/>
            <a:r>
              <a:rPr lang="en-US" dirty="0"/>
              <a:t>./modules</a:t>
            </a:r>
          </a:p>
          <a:p>
            <a:pPr lvl="1"/>
            <a:r>
              <a:rPr lang="en-US" dirty="0"/>
              <a:t>./terraform</a:t>
            </a:r>
          </a:p>
        </p:txBody>
      </p:sp>
    </p:spTree>
    <p:extLst>
      <p:ext uri="{BB962C8B-B14F-4D97-AF65-F5344CB8AC3E}">
        <p14:creationId xmlns:p14="http://schemas.microsoft.com/office/powerpoint/2010/main" val="729734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287070-823A-1746-05F3-93952F8FCF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State File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ED5BC22-AE59-A184-0A9E-EFE2D4E20D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Has broken people's souls</a:t>
            </a:r>
          </a:p>
        </p:txBody>
      </p:sp>
    </p:spTree>
    <p:extLst>
      <p:ext uri="{BB962C8B-B14F-4D97-AF65-F5344CB8AC3E}">
        <p14:creationId xmlns:p14="http://schemas.microsoft.com/office/powerpoint/2010/main" val="35423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A478031-FFE1-BA9A-885F-1AE9F1965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/>
              <a:t>AWS Account Setup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86BB130-013F-6621-ADE8-96D385CE40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Graph on document with pen">
            <a:extLst>
              <a:ext uri="{FF2B5EF4-FFF2-40B4-BE49-F238E27FC236}">
                <a16:creationId xmlns:a16="http://schemas.microsoft.com/office/drawing/2014/main" id="{34F0F72E-2F4B-47AA-9A09-412E7BF82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88" b="35198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8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5D7FF0-545C-E42B-212D-A423292D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File - </a:t>
            </a:r>
            <a:r>
              <a:rPr lang="en-US" dirty="0" err="1"/>
              <a:t>terraform.tfstate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111CA3-DF38-DF58-3315-4C4F0906AE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  <a:p>
            <a:pPr lvl="1"/>
            <a:r>
              <a:rPr lang="en-US" dirty="0"/>
              <a:t>Does not like friends</a:t>
            </a:r>
          </a:p>
          <a:p>
            <a:pPr lvl="1"/>
            <a:r>
              <a:rPr lang="en-US" dirty="0"/>
              <a:t>Not Scalable</a:t>
            </a:r>
          </a:p>
          <a:p>
            <a:pPr lvl="1"/>
            <a:endParaRPr lang="en-US" dirty="0"/>
          </a:p>
          <a:p>
            <a:r>
              <a:rPr lang="en-US" dirty="0"/>
              <a:t>Remote State File</a:t>
            </a:r>
          </a:p>
          <a:p>
            <a:pPr lvl="1"/>
            <a:r>
              <a:rPr lang="en-US" dirty="0"/>
              <a:t>Best Practice</a:t>
            </a:r>
          </a:p>
          <a:p>
            <a:pPr lvl="1"/>
            <a:r>
              <a:rPr lang="en-US" dirty="0"/>
              <a:t>Terraform Cloud</a:t>
            </a:r>
          </a:p>
          <a:p>
            <a:pPr lvl="1"/>
            <a:r>
              <a:rPr lang="en-US" dirty="0"/>
              <a:t>AWS RDS / S3 Bucket</a:t>
            </a:r>
          </a:p>
          <a:p>
            <a:pPr lvl="1"/>
            <a:r>
              <a:rPr lang="en-US" dirty="0"/>
              <a:t>Lives here: ./</a:t>
            </a:r>
            <a:r>
              <a:rPr lang="en-US" dirty="0" err="1"/>
              <a:t>terraform.state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9D2D6-B2BD-872C-97AB-B81B335439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Json file with current cloud deployment settings</a:t>
            </a:r>
          </a:p>
          <a:p>
            <a:pPr lvl="1"/>
            <a:r>
              <a:rPr lang="en-US" dirty="0"/>
              <a:t>Does not know if you made a change in the GUI.</a:t>
            </a:r>
          </a:p>
          <a:p>
            <a:pPr lvl="1"/>
            <a:endParaRPr lang="en-US" dirty="0"/>
          </a:p>
          <a:p>
            <a:r>
              <a:rPr lang="en-US" dirty="0"/>
              <a:t>Do not modify by hand (unless you are brave and crazy)</a:t>
            </a:r>
          </a:p>
          <a:p>
            <a:endParaRPr lang="en-US" dirty="0"/>
          </a:p>
          <a:p>
            <a:r>
              <a:rPr lang="en-US" dirty="0"/>
              <a:t>Microsoft </a:t>
            </a:r>
            <a:r>
              <a:rPr lang="en-US" dirty="0" err="1"/>
              <a:t>aztfexport</a:t>
            </a:r>
            <a:r>
              <a:rPr lang="en-US" dirty="0"/>
              <a:t> </a:t>
            </a:r>
          </a:p>
          <a:p>
            <a:pPr lvl="1"/>
            <a:r>
              <a:rPr lang="en-US" sz="2000" dirty="0"/>
              <a:t>https://github.com/Azure/aztfexport</a:t>
            </a:r>
          </a:p>
        </p:txBody>
      </p:sp>
    </p:spTree>
    <p:extLst>
      <p:ext uri="{BB962C8B-B14F-4D97-AF65-F5344CB8AC3E}">
        <p14:creationId xmlns:p14="http://schemas.microsoft.com/office/powerpoint/2010/main" val="2206648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BC6317-1854-98C5-858E-762830007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/>
              <a:t>Providers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C026C2F1-CE97-5A44-B1A6-C51BE8041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Software Plugins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0573EAD3-924F-7E54-C722-ACD0D66FE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88" b="41568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71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CFD408-6825-6EBA-43DC-0930053A6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AD1079-A706-F987-E2B6-7FDEC8C3E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0460" y="1825625"/>
            <a:ext cx="7213654" cy="4351338"/>
          </a:xfrm>
        </p:spPr>
      </p:pic>
    </p:spTree>
    <p:extLst>
      <p:ext uri="{BB962C8B-B14F-4D97-AF65-F5344CB8AC3E}">
        <p14:creationId xmlns:p14="http://schemas.microsoft.com/office/powerpoint/2010/main" val="3449559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D4E11C7-7BD5-4045-AC27-3F529BEC7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5E48BA-9C51-F37C-3211-CCB98ECA6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786"/>
            <a:ext cx="3473851" cy="4626428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providers.tf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32907"/>
            <a:ext cx="0" cy="2792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7935E5-DF35-E0BD-184C-289A9ED30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542" y="1447251"/>
            <a:ext cx="6259129" cy="5131165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terraform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required_providers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hashicorp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"5.17.0"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required_version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"~&gt; 1.5.7"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0" dirty="0">
              <a:solidFill>
                <a:schemeClr val="tx1">
                  <a:lumMod val="9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445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DDCD-A45F-5432-1002-E9F3FF3E1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F3B6D6-D42F-8B1E-5FD9-BE12B8822E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Recycling your code with</a:t>
            </a:r>
          </a:p>
        </p:txBody>
      </p:sp>
    </p:spTree>
    <p:extLst>
      <p:ext uri="{BB962C8B-B14F-4D97-AF65-F5344CB8AC3E}">
        <p14:creationId xmlns:p14="http://schemas.microsoft.com/office/powerpoint/2010/main" val="2813702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D4E11C7-7BD5-4045-AC27-3F529BEC7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5E48BA-9C51-F37C-3211-CCB98ECA6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786"/>
            <a:ext cx="3473851" cy="4626428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variables.tf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32907"/>
            <a:ext cx="0" cy="2792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7935E5-DF35-E0BD-184C-289A9ED30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542" y="539431"/>
            <a:ext cx="6259129" cy="603898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Original</a:t>
            </a:r>
            <a:endParaRPr lang="en-US" sz="18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aws_subnet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cidr_block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“us-east-1a”</a:t>
            </a:r>
          </a:p>
          <a:p>
            <a:pPr marL="457200" lvl="1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600" b="0" dirty="0">
              <a:solidFill>
                <a:schemeClr val="tx1">
                  <a:lumMod val="9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Create the Variable</a:t>
            </a:r>
          </a:p>
          <a:p>
            <a:pPr marL="457200" lvl="1" indent="0">
              <a:buNone/>
            </a:pP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availability_zone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description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availability zone"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string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default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"us-east-1a"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600" b="0" dirty="0">
              <a:solidFill>
                <a:schemeClr val="tx1">
                  <a:lumMod val="9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Add the Variable</a:t>
            </a:r>
          </a:p>
          <a:p>
            <a:pPr marL="457200" lvl="1" indent="0">
              <a:buNone/>
            </a:pP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aws_subnet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vpc_id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aws_vpc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cidr_block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subnet_cidr_block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availability_zone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availability_zone</a:t>
            </a:r>
            <a:endParaRPr lang="en-US" sz="1600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0" dirty="0">
              <a:solidFill>
                <a:schemeClr val="tx1">
                  <a:lumMod val="9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017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D4E11C7-7BD5-4045-AC27-3F529BEC7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5E48BA-9C51-F37C-3211-CCB98ECA6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786"/>
            <a:ext cx="3473851" cy="4626428"/>
          </a:xfrm>
          <a:effectLst/>
        </p:spPr>
        <p:txBody>
          <a:bodyPr anchor="ctr">
            <a:normAutofit/>
          </a:bodyPr>
          <a:lstStyle/>
          <a:p>
            <a:pPr algn="r"/>
            <a:br>
              <a:rPr lang="en-US" sz="40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Variable Type</a:t>
            </a:r>
            <a:br>
              <a:rPr lang="en-US" sz="4000" dirty="0">
                <a:solidFill>
                  <a:schemeClr val="tx1">
                    <a:lumMod val="95000"/>
                  </a:schemeClr>
                </a:solidFill>
              </a:rPr>
            </a:br>
            <a:endParaRPr lang="en-US" sz="4000" dirty="0"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32907"/>
            <a:ext cx="0" cy="2792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7935E5-DF35-E0BD-184C-289A9ED30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542" y="539431"/>
            <a:ext cx="6259129" cy="603898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600" b="0" dirty="0">
              <a:solidFill>
                <a:schemeClr val="tx1">
                  <a:lumMod val="9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Add the Type</a:t>
            </a:r>
          </a:p>
          <a:p>
            <a:pPr marL="457200" lvl="1" indent="0">
              <a:buNone/>
            </a:pP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availability_zone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description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availability zone"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string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default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"us-east-1a"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sg_cidr_blocks_allow_ssh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description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CIDR blocks of the security group"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default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"161.28.24.210/32"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457200" lvl="1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258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92BB18-7542-3A90-297D-539D22E9E5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Variables Lab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2A5438-90C8-1DC5-61F7-7142783C31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 </a:t>
            </a:r>
          </a:p>
          <a:p>
            <a:r>
              <a:rPr lang="en-US" b="1" u="sng" dirty="0">
                <a:solidFill>
                  <a:srgbClr val="FFFF00"/>
                </a:solidFill>
              </a:rPr>
              <a:t>https://github.com/towerindustries/saintcon23/tree/main/moderate_terraform</a:t>
            </a:r>
          </a:p>
        </p:txBody>
      </p:sp>
    </p:spTree>
    <p:extLst>
      <p:ext uri="{BB962C8B-B14F-4D97-AF65-F5344CB8AC3E}">
        <p14:creationId xmlns:p14="http://schemas.microsoft.com/office/powerpoint/2010/main" val="3277626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A2D71-8AD3-79CD-7BCA-0C2D760341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Locals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3A72969-EF6F-6202-9926-30A9F359CC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D4E11C7-7BD5-4045-AC27-3F529BEC7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5E48BA-9C51-F37C-3211-CCB98ECA6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786"/>
            <a:ext cx="3473851" cy="4626428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Locals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32907"/>
            <a:ext cx="0" cy="2792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7935E5-DF35-E0BD-184C-289A9ED30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542" y="539431"/>
            <a:ext cx="6259129" cy="6038986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1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locals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             </a:t>
            </a:r>
            <a:r>
              <a:rPr lang="en-US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"dev-amazon2023"</a:t>
            </a:r>
            <a:endParaRPr lang="en-US" sz="1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owner             </a:t>
            </a:r>
            <a:r>
              <a:rPr lang="en-US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utahsaint</a:t>
            </a:r>
            <a:r>
              <a:rPr lang="en-US" sz="1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environment       </a:t>
            </a:r>
            <a:r>
              <a:rPr lang="en-US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"dev"</a:t>
            </a:r>
            <a:endParaRPr lang="en-US" sz="1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terraform_code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"advanced_terraform_v2"</a:t>
            </a:r>
            <a:endParaRPr lang="en-US" sz="1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locals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common_tags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US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.name</a:t>
            </a: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Owner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1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.owner</a:t>
            </a:r>
            <a:endParaRPr lang="en-US" sz="1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1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.environment</a:t>
            </a:r>
            <a:endParaRPr lang="en-US" sz="1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Terraform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1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.terraform_code</a:t>
            </a:r>
            <a:endParaRPr lang="en-US" sz="1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aws_instance</a:t>
            </a:r>
            <a:r>
              <a:rPr lang="en-US" sz="1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tags </a:t>
            </a:r>
            <a:r>
              <a:rPr lang="en-US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1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.common_tags</a:t>
            </a:r>
            <a:endParaRPr lang="en-US" sz="1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 </a:t>
            </a:r>
          </a:p>
          <a:p>
            <a:pPr marL="0" indent="0">
              <a:buNone/>
            </a:pPr>
            <a:endParaRPr 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121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4393-FCD9-0D5C-30A5-088E4A05F9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/>
              <a:t>AWS GUI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B2704A-32F6-E27F-08A5-561A382AD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/>
          <a:lstStyle/>
          <a:p>
            <a:r>
              <a:rPr lang="en-US" dirty="0"/>
              <a:t>The Slow Way with Love and Tenderness.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361A6-93EC-1717-4B8B-C0CD2189D6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34" b="33607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606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DB7DED-3EDE-31AE-60F1-E79F38532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74080A-EC73-6348-2BFB-1E1B30FE2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Create Variables.tf</a:t>
            </a:r>
          </a:p>
          <a:p>
            <a:r>
              <a:rPr lang="en-US" dirty="0"/>
              <a:t>Add Variables</a:t>
            </a:r>
          </a:p>
          <a:p>
            <a:pPr lvl="1"/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availability_zone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cidr_block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subnet_cidr_block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sg_cidr_blocks_allow_ssh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s-E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s-E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sg_cidr_blocks_allow_http</a:t>
            </a:r>
            <a:r>
              <a:rPr lang="es-E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endParaRPr lang="es-E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s-E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s-E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sg_cidr_blocks_allow_https</a:t>
            </a:r>
            <a:r>
              <a:rPr lang="es-E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endParaRPr lang="es-E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ami_id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instance_type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iam_instance_profile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key_name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volume_size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volume_type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88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80FE-C380-C7F8-9600-CF7E0385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main.tf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E2C0-3369-AE0A-4B1F-B712FBF69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Edit main.tf</a:t>
            </a:r>
          </a:p>
          <a:p>
            <a:pPr lvl="1"/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aws_subnet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sv-S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cidr_block </a:t>
            </a:r>
            <a:r>
              <a:rPr lang="sv-S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sv-S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var</a:t>
            </a:r>
            <a:r>
              <a:rPr lang="sv-S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sv-S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subnet_cidr_block</a:t>
            </a:r>
            <a:r>
              <a:rPr lang="sv-S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/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availability_zone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availability_zone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aws_security_group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cidr_blocks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sg_cidr_blocks_allow_ssh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sv-S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cidr_blocks </a:t>
            </a:r>
            <a:r>
              <a:rPr lang="sv-S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sv-S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var</a:t>
            </a:r>
            <a:r>
              <a:rPr lang="sv-S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sv-S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sg_cidr_blocks_allow_http</a:t>
            </a:r>
            <a:endParaRPr lang="sv-SE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sv-S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cidr_blocks </a:t>
            </a:r>
            <a:r>
              <a:rPr lang="sv-S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sv-S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var</a:t>
            </a:r>
            <a:r>
              <a:rPr lang="sv-S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sv-S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sg_cidr_blocks_allow_https</a:t>
            </a:r>
            <a:endParaRPr lang="sv-SE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aws_instance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instance_type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fr-F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instance_type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iam_instance_profile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iam_instance_profile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key_name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key_name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volume_size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volume_size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volume_type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volume_type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363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DDCD-A45F-5432-1002-E9F3FF3E1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tfvars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F3B6D6-D42F-8B1E-5FD9-BE12B8822E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</p:spTree>
    <p:extLst>
      <p:ext uri="{BB962C8B-B14F-4D97-AF65-F5344CB8AC3E}">
        <p14:creationId xmlns:p14="http://schemas.microsoft.com/office/powerpoint/2010/main" val="1072772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5E48BA-9C51-F37C-3211-CCB98ECA6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786"/>
            <a:ext cx="3473851" cy="4626428"/>
          </a:xfrm>
          <a:effectLst/>
        </p:spPr>
        <p:txBody>
          <a:bodyPr anchor="ctr">
            <a:normAutofit/>
          </a:bodyPr>
          <a:lstStyle/>
          <a:p>
            <a:pPr algn="r"/>
            <a:br>
              <a:rPr lang="en-US" sz="36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3600" dirty="0" err="1">
                <a:solidFill>
                  <a:schemeClr val="tx1">
                    <a:lumMod val="95000"/>
                  </a:schemeClr>
                </a:solidFill>
              </a:rPr>
              <a:t>terraform.tfvars</a:t>
            </a:r>
            <a:br>
              <a:rPr lang="en-US" sz="3600" dirty="0">
                <a:solidFill>
                  <a:schemeClr val="tx1">
                    <a:lumMod val="95000"/>
                  </a:schemeClr>
                </a:solidFill>
              </a:rPr>
            </a:br>
            <a:endParaRPr lang="en-US" sz="3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7935E5-DF35-E0BD-184C-289A9ED30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542" y="539431"/>
            <a:ext cx="6259129" cy="603898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600" b="0" dirty="0">
              <a:solidFill>
                <a:schemeClr val="tx1">
                  <a:lumMod val="9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Create the Defaults</a:t>
            </a:r>
          </a:p>
          <a:p>
            <a:pPr marL="457200" lvl="1" indent="0">
              <a:buNone/>
            </a:pP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availability_zone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"us-east-1a"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sg_cidr_blocks_allow_ssh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“161.28.24.210/32"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457200" lvl="1" indent="0">
              <a:buNone/>
            </a:pP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sg_cidr_blocks_allow_http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"161.28.24.210/32"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457200" lvl="1" indent="0">
              <a:buNone/>
            </a:pP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sg_cidr_blocks_allow_https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"161.28.24.210/32"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457200" lvl="1" indent="0">
              <a:buNone/>
            </a:pP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instance_type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"t2.micro"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key_name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"dev-example-key"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volume_size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volume_type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"gp3"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972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5355-05EC-A833-3D9A-1436E8FC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9E3B9-E514-8D20-EBB8-C624C2ABB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can we not use a variable for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vpc_id</a:t>
            </a:r>
            <a:r>
              <a:rPr lang="en-US" dirty="0"/>
              <a:t>?</a:t>
            </a:r>
          </a:p>
          <a:p>
            <a:r>
              <a:rPr lang="en-US" dirty="0"/>
              <a:t>Legacy Variables</a:t>
            </a:r>
          </a:p>
          <a:p>
            <a:pPr lvl="1"/>
            <a:r>
              <a:rPr lang="en-US" dirty="0"/>
              <a:t>"${</a:t>
            </a:r>
            <a:r>
              <a:rPr lang="en-US" dirty="0" err="1"/>
              <a:t>var.prefix</a:t>
            </a:r>
            <a:r>
              <a:rPr lang="en-US" dirty="0"/>
              <a:t>}${</a:t>
            </a:r>
            <a:r>
              <a:rPr lang="en-US" dirty="0" err="1"/>
              <a:t>count.index</a:t>
            </a:r>
            <a:r>
              <a:rPr lang="en-US" dirty="0"/>
              <a:t>}“</a:t>
            </a:r>
          </a:p>
          <a:p>
            <a:r>
              <a:rPr lang="en-US" dirty="0"/>
              <a:t>You can use </a:t>
            </a:r>
            <a:r>
              <a:rPr lang="en-US" dirty="0" err="1"/>
              <a:t>tfvars</a:t>
            </a:r>
            <a:r>
              <a:rPr lang="en-US" dirty="0"/>
              <a:t> or not.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8028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4682D4-DD60-AAC6-C195-F8264AB23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52B603E-8FB2-11EE-DCE8-DEC576BCE3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8C297B-A057-09CD-9E9F-4DD2915F5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32" b="37913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955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7056FF-060F-58CD-D1E2-FFD66942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 Search for an AMI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2179AD-DF9E-3CD8-EF4A-DCDF21AB4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ec2 describe-images \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	--region us-east-1 \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	--image-ids ami-0779b302ed007c203</a:t>
            </a:r>
          </a:p>
          <a:p>
            <a:pPr marL="0" indent="0">
              <a:buNone/>
            </a:pP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ec2 describe-images \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--region us-east-1 \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--image-ids ami-054aaceda83e053ee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--owners amazon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74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5E48BA-9C51-F37C-3211-CCB98ECA6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786"/>
            <a:ext cx="3473851" cy="4626428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7935E5-DF35-E0BD-184C-289A9ED30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807" y="532853"/>
            <a:ext cx="6259129" cy="603898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aws_ami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"latest_amazon_linux_2"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most_recent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 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"al2023-ami-minimal-2023*"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 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"owner-id"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"137112412989"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 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"architecture"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"x86_64"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"latest_amazon_linux_2_ami_id"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data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aws_ami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latest_amazon_linux_2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54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92BB18-7542-3A90-297D-539D22E9E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1" y="4464028"/>
            <a:ext cx="10519551" cy="1641490"/>
          </a:xfrm>
        </p:spPr>
        <p:txBody>
          <a:bodyPr/>
          <a:lstStyle/>
          <a:p>
            <a:r>
              <a:rPr lang="en-US" dirty="0"/>
              <a:t>Data and Locals Lab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2A5438-90C8-1DC5-61F7-7142783C3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10848472" cy="75402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https://github.com/towerindustries/saintcon23/tree/main/moderate_terraform/data_and_locals</a:t>
            </a:r>
            <a:endParaRPr lang="en-US" sz="2000" b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9968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0DAD09-0E21-A3C9-FB61-B275C1B31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dirty="0"/>
              <a:t>Advanced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F9D184D-A55A-DBBD-EB06-F35712CBE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/>
              <a:t>Now you think you are a programmer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F25F05-AA61-0123-E584-0A542350B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266" b="27766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62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A478031-FFE1-BA9A-885F-1AE9F1965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/>
              <a:t>Demo/Hands 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9C71F9-06E5-D8B9-52CB-18A635CC1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>
            <a:normAutofit/>
          </a:bodyPr>
          <a:lstStyle/>
          <a:p>
            <a:r>
              <a:rPr lang="en-US"/>
              <a:t>GUI Configuration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8E3767-2E28-D20B-8A40-E1453EDF68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985" b="32356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15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2680F-20DD-0E18-D702-46BB72FD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>
                <a:latin typeface="+mn-lt"/>
              </a:rPr>
              <a:t>Agenda – Advanced TF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873445-210F-E495-03A8-75FFA3A67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will walk through the code and then hands on.</a:t>
            </a:r>
          </a:p>
          <a:p>
            <a:endParaRPr lang="en-US" dirty="0"/>
          </a:p>
          <a:p>
            <a:r>
              <a:rPr lang="en-US" dirty="0"/>
              <a:t>Remote State Files</a:t>
            </a:r>
          </a:p>
          <a:p>
            <a:r>
              <a:rPr lang="en-US" dirty="0"/>
              <a:t>Advanced Data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3239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4DE572-2398-44DE-54F2-DE2931ACB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State Configuration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1A78DE-D4F0-FFAA-DED9-3C650DB718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3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"aws_s3_bucket"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terraform_state</a:t>
            </a:r>
            <a:r>
              <a:rPr lang="en-US" sz="3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bucket </a:t>
            </a:r>
            <a:r>
              <a:rPr lang="en-US" sz="3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"terraform-stored-state"</a:t>
            </a:r>
            <a:endParaRPr lang="en-US" sz="3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 </a:t>
            </a:r>
            <a:r>
              <a:rPr lang="en-US" sz="3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Prevent accidental deletion of this S3 bucket</a:t>
            </a:r>
            <a:endParaRPr lang="en-US" sz="3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lifecycle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prevent_destroy</a:t>
            </a:r>
            <a:r>
              <a:rPr lang="en-US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3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"aws_s3_bucket_versioning"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"enabled"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bucket </a:t>
            </a:r>
            <a:r>
              <a:rPr lang="en-US" sz="3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aws_s3_bucket</a:t>
            </a:r>
            <a:r>
              <a:rPr lang="en-US" sz="3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terraform_state</a:t>
            </a:r>
            <a:r>
              <a:rPr lang="en-US" sz="3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3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versioning_configuration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 </a:t>
            </a:r>
            <a:r>
              <a:rPr lang="en-US" sz="3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"Enabled"</a:t>
            </a:r>
            <a:endParaRPr lang="en-US" sz="3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"aws_s3_bucket_server_side_encryption_configuration"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"default"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bucket </a:t>
            </a:r>
            <a:r>
              <a:rPr lang="en-US" sz="3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aws_s3_bucket</a:t>
            </a:r>
            <a:r>
              <a:rPr lang="en-US" sz="3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terraform_state</a:t>
            </a:r>
            <a:r>
              <a:rPr lang="en-US" sz="3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3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rule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apply_server_side_encryption_by_default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3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sse_algorithm</a:t>
            </a:r>
            <a:r>
              <a:rPr lang="en-US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"AES256"</a:t>
            </a:r>
            <a:endParaRPr lang="en-US" sz="3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E888A6-4A1C-7CBC-D6EC-D6D43BE353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4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"aws_s3_bucket_public_access_block"</a:t>
            </a:r>
            <a:r>
              <a:rPr lang="en-US" sz="4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public_access</a:t>
            </a:r>
            <a:r>
              <a:rPr lang="en-US" sz="4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4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bucket                  </a:t>
            </a:r>
            <a:r>
              <a:rPr lang="en-US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aws_s3_bucket</a:t>
            </a:r>
            <a:r>
              <a:rPr lang="en-US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terraform_state</a:t>
            </a:r>
            <a:r>
              <a:rPr lang="en-US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4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block_public_acls</a:t>
            </a:r>
            <a:r>
              <a:rPr lang="en-US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4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block_public_policy</a:t>
            </a:r>
            <a:r>
              <a:rPr lang="en-US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4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ignore_public_acls</a:t>
            </a:r>
            <a:r>
              <a:rPr lang="en-US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4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restrict_public_buckets</a:t>
            </a:r>
            <a:r>
              <a:rPr lang="en-US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4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4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4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aws_dynamodb_table</a:t>
            </a:r>
            <a:r>
              <a:rPr lang="en-US" sz="4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terraform_locks</a:t>
            </a:r>
            <a:r>
              <a:rPr lang="en-US" sz="4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4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        </a:t>
            </a:r>
            <a:r>
              <a:rPr lang="en-US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"terraform-stored-state"</a:t>
            </a:r>
            <a:endParaRPr lang="en-US" sz="4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billing_mode</a:t>
            </a:r>
            <a:r>
              <a:rPr lang="en-US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"PAY_PER_REQUEST"</a:t>
            </a:r>
            <a:endParaRPr lang="en-US" sz="4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hash_key</a:t>
            </a:r>
            <a:r>
              <a:rPr lang="en-US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LockID</a:t>
            </a:r>
            <a:r>
              <a:rPr lang="en-US" sz="4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4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4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en-US" sz="4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4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LockID</a:t>
            </a:r>
            <a:r>
              <a:rPr lang="en-US" sz="4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4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 </a:t>
            </a:r>
            <a:r>
              <a:rPr lang="en-US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"S"</a:t>
            </a:r>
            <a:endParaRPr lang="en-US" sz="4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r>
              <a:rPr lang="en-US" sz="4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143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F9B410-CDDE-6E1A-98CD-80E746FBB6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Remote State Lab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D2B44B9-4F5E-A46F-7F2F-D9E48A945D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532" y="3677478"/>
            <a:ext cx="9144000" cy="770221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https://github.com/towerindustries/saintcon23/tree/main/advanced_terraform/remote_state</a:t>
            </a:r>
          </a:p>
        </p:txBody>
      </p:sp>
    </p:spTree>
    <p:extLst>
      <p:ext uri="{BB962C8B-B14F-4D97-AF65-F5344CB8AC3E}">
        <p14:creationId xmlns:p14="http://schemas.microsoft.com/office/powerpoint/2010/main" val="28356069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99A5-5BBF-7127-77A4-5F612F5B5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5675EC-3DA4-0268-6BB9-2FBFEDAC9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928DB-2556-EC66-A293-8C503918A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28" b="32704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708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F9B410-CDDE-6E1A-98CD-80E746FBB6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Modules Lab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D2B44B9-4F5E-A46F-7F2F-D9E48A945D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531" y="3677478"/>
            <a:ext cx="9374907" cy="770221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https://github.com/towerindustries/saintcon23/tree/main/advanced_terraform/intro_to_modules</a:t>
            </a:r>
          </a:p>
        </p:txBody>
      </p:sp>
    </p:spTree>
    <p:extLst>
      <p:ext uri="{BB962C8B-B14F-4D97-AF65-F5344CB8AC3E}">
        <p14:creationId xmlns:p14="http://schemas.microsoft.com/office/powerpoint/2010/main" val="39623423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6DEB-8EBF-18FB-AFEB-1B3BB1F0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6F77B-6A34-89A7-63BC-E800999F9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Name Module Repo – terraform-</a:t>
            </a:r>
            <a:r>
              <a:rPr lang="en-US" dirty="0" err="1"/>
              <a:t>cloudprovider</a:t>
            </a:r>
            <a:r>
              <a:rPr lang="en-US" dirty="0"/>
              <a:t>-</a:t>
            </a:r>
            <a:r>
              <a:rPr lang="en-US" dirty="0" err="1"/>
              <a:t>modulename</a:t>
            </a:r>
            <a:endParaRPr lang="en-US" dirty="0"/>
          </a:p>
          <a:p>
            <a:pPr lvl="2"/>
            <a:r>
              <a:rPr lang="en-US" dirty="0"/>
              <a:t>terraform-aws-s3-webapp</a:t>
            </a:r>
          </a:p>
          <a:p>
            <a:pPr lvl="1"/>
            <a:r>
              <a:rPr lang="en-US" dirty="0"/>
              <a:t>Release Tags</a:t>
            </a:r>
          </a:p>
          <a:p>
            <a:pPr lvl="2"/>
            <a:r>
              <a:rPr lang="en-US" dirty="0"/>
              <a:t>1.0.0</a:t>
            </a:r>
          </a:p>
          <a:p>
            <a:pPr lvl="1"/>
            <a:r>
              <a:rPr lang="en-US" dirty="0"/>
              <a:t>Module versioning in main.tf</a:t>
            </a:r>
          </a:p>
          <a:p>
            <a:pPr lvl="2"/>
            <a:r>
              <a:rPr lang="en-US" dirty="0"/>
              <a:t>Module “s3-webapp” {</a:t>
            </a:r>
            <a:br>
              <a:rPr lang="en-US" dirty="0"/>
            </a:br>
            <a:r>
              <a:rPr lang="en-US" dirty="0"/>
              <a:t>	name	= var.name</a:t>
            </a:r>
            <a:br>
              <a:rPr lang="en-US" dirty="0"/>
            </a:br>
            <a:r>
              <a:rPr lang="en-US" dirty="0"/>
              <a:t>	version 	= “1.0.0”</a:t>
            </a:r>
            <a:br>
              <a:rPr lang="en-US" dirty="0"/>
            </a:br>
            <a:r>
              <a:rPr lang="en-US" dirty="0"/>
              <a:t>}</a:t>
            </a: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https://github.com/terraform-aws-modules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Required and Optional Arguments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169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77A8-EF51-723F-CB52-BB96D36EC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/>
              <a:t>CI/CD Pipelining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716EC50-A73A-23BF-5167-47806CB66A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High angle of record player needle">
            <a:extLst>
              <a:ext uri="{FF2B5EF4-FFF2-40B4-BE49-F238E27FC236}">
                <a16:creationId xmlns:a16="http://schemas.microsoft.com/office/drawing/2014/main" id="{AD1A04A0-47EE-F757-3187-409A91C08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15" b="37072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184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BF127F-D2B4-0E87-2959-377D5DCD2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/>
              <a:t>GitHub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6BCC23B-D492-4E60-73EF-9BA367DC06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Moderately Advanced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08798-7EDA-047B-6C77-D86650091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33" b="6547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25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C1B6-3B5A-70E0-5644-6697653A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Multi-Repo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3AD51D-0281-9412-B9FC-D1B0737A5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547153"/>
            <a:ext cx="6172200" cy="3754168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23E468-DCAC-6E34-D6BB-52159ED34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 service on shared modules</a:t>
            </a:r>
          </a:p>
          <a:p>
            <a:r>
              <a:rPr lang="en-US" dirty="0"/>
              <a:t>Module versioning with release tagging</a:t>
            </a:r>
          </a:p>
          <a:p>
            <a:r>
              <a:rPr lang="en-US" dirty="0"/>
              <a:t>Individual repos allow for stricter RBAC</a:t>
            </a:r>
          </a:p>
          <a:p>
            <a:r>
              <a:rPr lang="en-US" dirty="0"/>
              <a:t>Blast Radius reduced to individual repos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62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2DBC-1119-964F-6B34-4A90C88AF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iam_instance_profiles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F06CAF-0383-B47E-C26F-C84885CF12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D0A0F-3932-3185-CD65-4536230122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83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54169-C991-FAD8-B2FB-6D5B9A069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E1A8D-F07B-DB75-1206-549F02A96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 Location</a:t>
            </a:r>
          </a:p>
          <a:p>
            <a:pPr lvl="1"/>
            <a:r>
              <a:rPr lang="en-US" dirty="0">
                <a:hlinkClick r:id="rId2"/>
              </a:rPr>
              <a:t>https://github.com/towerindustries/training_terraform_intro_aws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Step by Step with Pictures</a:t>
            </a:r>
          </a:p>
          <a:p>
            <a:pPr lvl="1"/>
            <a:r>
              <a:rPr lang="en-US" dirty="0"/>
              <a:t>Intro_to_terraform_aws.pdf</a:t>
            </a:r>
          </a:p>
          <a:p>
            <a:pPr lvl="1"/>
            <a:endParaRPr lang="en-US" dirty="0"/>
          </a:p>
          <a:p>
            <a:r>
              <a:rPr lang="en-US" dirty="0"/>
              <a:t>Slides</a:t>
            </a:r>
          </a:p>
          <a:p>
            <a:pPr lvl="1"/>
            <a:r>
              <a:rPr lang="en-US" dirty="0"/>
              <a:t>Intro_to_terraform_aws.pptx</a:t>
            </a:r>
          </a:p>
        </p:txBody>
      </p:sp>
    </p:spTree>
    <p:extLst>
      <p:ext uri="{BB962C8B-B14F-4D97-AF65-F5344CB8AC3E}">
        <p14:creationId xmlns:p14="http://schemas.microsoft.com/office/powerpoint/2010/main" val="27248697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2D49-FCEE-10E1-A703-B7F68A47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 Validation Rules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F3852C-284E-E527-0E90-034A0027C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966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69F320-C590-805E-1B0C-68B6BE429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4A89A6-3ED8-FF54-5F74-197361F758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66" y="1825625"/>
            <a:ext cx="45236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8742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DC54-D7A0-F6E7-E408-1671ACBB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31417"/>
                </a:solidFill>
                <a:effectLst/>
                <a:latin typeface="Nunito Sans" panose="020F0502020204030204" pitchFamily="2" charset="0"/>
              </a:rPr>
              <a:t>Variable Loading Precedence</a:t>
            </a:r>
            <a:br>
              <a:rPr lang="en-US" b="1" i="0" dirty="0">
                <a:solidFill>
                  <a:srgbClr val="131417"/>
                </a:solidFill>
                <a:effectLst/>
                <a:latin typeface="Nunito Sans" panose="020F0502020204030204" pitchFamily="2" charset="0"/>
              </a:rPr>
            </a:br>
            <a:endParaRPr lang="en-US" dirty="0"/>
          </a:p>
        </p:txBody>
      </p:sp>
      <p:pic>
        <p:nvPicPr>
          <p:cNvPr id="1026" name="Picture 2" descr="Variable loading precedence">
            <a:extLst>
              <a:ext uri="{FF2B5EF4-FFF2-40B4-BE49-F238E27FC236}">
                <a16:creationId xmlns:a16="http://schemas.microsoft.com/office/drawing/2014/main" id="{B4B97742-C0A0-4CBC-01FE-80CCB682BC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2" y="1996281"/>
            <a:ext cx="486727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2303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7FAD7-81DF-B2B8-CD73-1D443A3EE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/>
              <a:t>Terraform Cloud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FDB2DCD-2601-6D1F-0E13-7B97F9782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28B45-C3D0-D63E-1B0D-C8676AD67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00" b="30076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097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7960-0A04-ED61-7594-0C1B71F8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Validation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888A7-9E71-24B8-6A4F-A2B9D6515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https://developer.hashicorp.com/terraform/language/values/variables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392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AB757-0F98-7A42-27C2-3B91ABAF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20E50-DF7F-E262-64FB-23F594C46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39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A478031-FFE1-BA9A-885F-1AE9F1965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dirty="0"/>
              <a:t>Intro to Terraform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9C71F9-06E5-D8B9-52CB-18A635CC1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/>
              <a:t>Servers have no feelings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0F9C53-E5D5-857D-49B7-E4BB69B79C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421" b="35784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5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4427-2A95-74BF-0405-C40A2C5F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Terraform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11297-420F-756A-1F0F-5DFA7F733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51338"/>
          </a:xfrm>
        </p:spPr>
        <p:txBody>
          <a:bodyPr/>
          <a:lstStyle/>
          <a:p>
            <a:r>
              <a:rPr lang="en-US" dirty="0"/>
              <a:t>Cloud Automation</a:t>
            </a:r>
          </a:p>
          <a:p>
            <a:pPr lvl="1"/>
            <a:r>
              <a:rPr lang="en-US" dirty="0"/>
              <a:t>Deploy your networks, Access Control Lists, Firewalls, WAFs, Servers,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Saves hours of your life.</a:t>
            </a:r>
          </a:p>
          <a:p>
            <a:r>
              <a:rPr lang="en-US" dirty="0"/>
              <a:t>Repeatable processes that are code reviewed.</a:t>
            </a:r>
          </a:p>
          <a:p>
            <a:r>
              <a:rPr lang="en-US" dirty="0"/>
              <a:t>Immutable Infrastructure (Zero Trust)</a:t>
            </a:r>
          </a:p>
          <a:p>
            <a:pPr lvl="1"/>
            <a:r>
              <a:rPr lang="en-US" dirty="0"/>
              <a:t>Fancy talk for you don’t patch you Nuke from orbit and redeploy clean instances (Servers).</a:t>
            </a:r>
          </a:p>
          <a:p>
            <a:r>
              <a:rPr lang="en-US" dirty="0"/>
              <a:t>Secure by Default</a:t>
            </a:r>
          </a:p>
          <a:p>
            <a:r>
              <a:rPr lang="en-US" dirty="0"/>
              <a:t>Pairs well with Ansible and Salt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98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d5c0f8c-d03f-4f37-ac05-6070d077343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3698CF7A15E449A908D14D38966EDB" ma:contentTypeVersion="15" ma:contentTypeDescription="Create a new document." ma:contentTypeScope="" ma:versionID="d0f2766cc0df2be1a2c136309c8576de">
  <xsd:schema xmlns:xsd="http://www.w3.org/2001/XMLSchema" xmlns:xs="http://www.w3.org/2001/XMLSchema" xmlns:p="http://schemas.microsoft.com/office/2006/metadata/properties" xmlns:ns3="7d5c0f8c-d03f-4f37-ac05-6070d0773432" xmlns:ns4="fe56045b-2362-48ae-8d2d-fa11dbfa779d" targetNamespace="http://schemas.microsoft.com/office/2006/metadata/properties" ma:root="true" ma:fieldsID="209d4f2a4b21c1ec1099fb991e34aa5f" ns3:_="" ns4:_="">
    <xsd:import namespace="7d5c0f8c-d03f-4f37-ac05-6070d0773432"/>
    <xsd:import namespace="fe56045b-2362-48ae-8d2d-fa11dbfa77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c0f8c-d03f-4f37-ac05-6070d07734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56045b-2362-48ae-8d2d-fa11dbfa779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0F06F7-BBC0-4AC1-AB51-5F4D158B976F}">
  <ds:schemaRefs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purl.org/dc/dcmitype/"/>
    <ds:schemaRef ds:uri="fe56045b-2362-48ae-8d2d-fa11dbfa779d"/>
    <ds:schemaRef ds:uri="http://schemas.microsoft.com/office/2006/metadata/properties"/>
    <ds:schemaRef ds:uri="http://schemas.openxmlformats.org/package/2006/metadata/core-properties"/>
    <ds:schemaRef ds:uri="7d5c0f8c-d03f-4f37-ac05-6070d0773432"/>
  </ds:schemaRefs>
</ds:datastoreItem>
</file>

<file path=customXml/itemProps2.xml><?xml version="1.0" encoding="utf-8"?>
<ds:datastoreItem xmlns:ds="http://schemas.openxmlformats.org/officeDocument/2006/customXml" ds:itemID="{6D9FF5BF-5037-4616-8E54-E3EFDFA22E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B940595-F6FB-46AD-9AC7-80B1A33F84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5c0f8c-d03f-4f37-ac05-6070d0773432"/>
    <ds:schemaRef ds:uri="fe56045b-2362-48ae-8d2d-fa11dbfa77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3037</TotalTime>
  <Words>5313</Words>
  <Application>Microsoft Office PowerPoint</Application>
  <PresentationFormat>Widescreen</PresentationFormat>
  <Paragraphs>670</Paragraphs>
  <Slides>75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Calibri Light</vt:lpstr>
      <vt:lpstr>Consolas</vt:lpstr>
      <vt:lpstr>Corbel</vt:lpstr>
      <vt:lpstr>Nunito Sans</vt:lpstr>
      <vt:lpstr>Office Theme</vt:lpstr>
      <vt:lpstr>Depth</vt:lpstr>
      <vt:lpstr>Cloud Automation</vt:lpstr>
      <vt:lpstr>Introduction</vt:lpstr>
      <vt:lpstr>Agenda – Intro to Terraform</vt:lpstr>
      <vt:lpstr>AWS Account Setup</vt:lpstr>
      <vt:lpstr>AWS GUI</vt:lpstr>
      <vt:lpstr>Demo/Hands On</vt:lpstr>
      <vt:lpstr>GitHub Repo</vt:lpstr>
      <vt:lpstr>Intro to Terraform</vt:lpstr>
      <vt:lpstr>What is Terraform</vt:lpstr>
      <vt:lpstr>Environment Setup</vt:lpstr>
      <vt:lpstr>Visual Studio Code </vt:lpstr>
      <vt:lpstr>Hands on Lab</vt:lpstr>
      <vt:lpstr>AWS Cloud Console</vt:lpstr>
      <vt:lpstr>Terraform</vt:lpstr>
      <vt:lpstr>Hands on Lab</vt:lpstr>
      <vt:lpstr>Download Terraform</vt:lpstr>
      <vt:lpstr>Github</vt:lpstr>
      <vt:lpstr>Git - All  you need to know</vt:lpstr>
      <vt:lpstr>Authentication Login</vt:lpstr>
      <vt:lpstr>Terraform Basics</vt:lpstr>
      <vt:lpstr>File and Directory Structure</vt:lpstr>
      <vt:lpstr>Key Ingredients / Requirements</vt:lpstr>
      <vt:lpstr>providers</vt:lpstr>
      <vt:lpstr>aws_vpc</vt:lpstr>
      <vt:lpstr>aws_internet_gateway</vt:lpstr>
      <vt:lpstr>aws_subnet</vt:lpstr>
      <vt:lpstr>aws_route_table</vt:lpstr>
      <vt:lpstr>aws_route_table_association</vt:lpstr>
      <vt:lpstr>aws_security_group</vt:lpstr>
      <vt:lpstr>aws_instance</vt:lpstr>
      <vt:lpstr>Deployment Steps</vt:lpstr>
      <vt:lpstr>Base Config Lab</vt:lpstr>
      <vt:lpstr>GitHub Repo – Déjà Vu </vt:lpstr>
      <vt:lpstr>main.tf  Required</vt:lpstr>
      <vt:lpstr>main.tf  Quality of Life</vt:lpstr>
      <vt:lpstr>Moderately Advanced</vt:lpstr>
      <vt:lpstr>Agenda – Moderate TF</vt:lpstr>
      <vt:lpstr>File and Directory Structure</vt:lpstr>
      <vt:lpstr>The State File</vt:lpstr>
      <vt:lpstr>State File - terraform.tfstate</vt:lpstr>
      <vt:lpstr>Providers</vt:lpstr>
      <vt:lpstr>Providers</vt:lpstr>
      <vt:lpstr>providers.tf</vt:lpstr>
      <vt:lpstr>Variables</vt:lpstr>
      <vt:lpstr>variables.tf</vt:lpstr>
      <vt:lpstr> Variable Type </vt:lpstr>
      <vt:lpstr>Variables Lab</vt:lpstr>
      <vt:lpstr>Locals</vt:lpstr>
      <vt:lpstr>Locals</vt:lpstr>
      <vt:lpstr>Creating Variables</vt:lpstr>
      <vt:lpstr>Update main.tf</vt:lpstr>
      <vt:lpstr>.tfvars</vt:lpstr>
      <vt:lpstr> terraform.tfvars </vt:lpstr>
      <vt:lpstr>Variable Extras</vt:lpstr>
      <vt:lpstr>Data</vt:lpstr>
      <vt:lpstr>CLI Search for an AMI</vt:lpstr>
      <vt:lpstr>Data</vt:lpstr>
      <vt:lpstr>Data and Locals Lab</vt:lpstr>
      <vt:lpstr>Advanced</vt:lpstr>
      <vt:lpstr>Agenda – Advanced TF</vt:lpstr>
      <vt:lpstr>Remote State Configuration</vt:lpstr>
      <vt:lpstr>Remote State Lab </vt:lpstr>
      <vt:lpstr>Modules</vt:lpstr>
      <vt:lpstr>Modules Lab </vt:lpstr>
      <vt:lpstr>Modules</vt:lpstr>
      <vt:lpstr>CI/CD Pipelining</vt:lpstr>
      <vt:lpstr>GitHub</vt:lpstr>
      <vt:lpstr>Multi-Repo</vt:lpstr>
      <vt:lpstr>iam_instance_profiles</vt:lpstr>
      <vt:lpstr>Custom Validation Rules </vt:lpstr>
      <vt:lpstr>PowerPoint Presentation</vt:lpstr>
      <vt:lpstr>Variable Loading Precedence </vt:lpstr>
      <vt:lpstr>Terraform Cloud</vt:lpstr>
      <vt:lpstr>Custom Validation Rules</vt:lpstr>
      <vt:lpstr>Workloads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Terraform</dc:title>
  <dc:creator>David</dc:creator>
  <cp:lastModifiedBy>David</cp:lastModifiedBy>
  <cp:revision>7</cp:revision>
  <dcterms:created xsi:type="dcterms:W3CDTF">2023-09-04T19:34:03Z</dcterms:created>
  <dcterms:modified xsi:type="dcterms:W3CDTF">2023-10-02T17:32:58Z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0x010100E23698CF7A15E449A908D14D38966EDB</vt:lpwstr>
  </property>
</Properties>
</file>